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notesMasterIdLst>
    <p:notesMasterId r:id="rId8"/>
  </p:notesMasterIdLst>
  <p:sldIdLst>
    <p:sldId id="368" r:id="rId2"/>
    <p:sldId id="367" r:id="rId3"/>
    <p:sldId id="369" r:id="rId4"/>
    <p:sldId id="370" r:id="rId5"/>
    <p:sldId id="371" r:id="rId6"/>
    <p:sldId id="257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431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484"/>
  </p:normalViewPr>
  <p:slideViewPr>
    <p:cSldViewPr snapToGrid="0">
      <p:cViewPr varScale="1">
        <p:scale>
          <a:sx n="109" d="100"/>
          <a:sy n="109" d="100"/>
        </p:scale>
        <p:origin x="192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CEA24-27BA-754B-9D8E-A7B323806372}" type="datetimeFigureOut">
              <a:rPr lang="de-DE" smtClean="0"/>
              <a:t>16.09.24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24405-8A92-E546-9539-6B9D10E232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3820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Vortrags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 userDrawn="1"/>
        </p:nvSpPr>
        <p:spPr bwMode="auto">
          <a:xfrm>
            <a:off x="0" y="6680202"/>
            <a:ext cx="12192000" cy="17851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-107" charset="0"/>
              <a:ea typeface="MS PGothic" panose="020B0600070205080204" pitchFamily="34" charset="-128"/>
              <a:cs typeface="+mn-cs"/>
            </a:endParaRPr>
          </a:p>
        </p:txBody>
      </p:sp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CD9DF1AA-8787-E149-8F24-3F94BD708FC7}"/>
              </a:ext>
            </a:extLst>
          </p:cNvPr>
          <p:cNvCxnSpPr>
            <a:cxnSpLocks/>
          </p:cNvCxnSpPr>
          <p:nvPr userDrawn="1"/>
        </p:nvCxnSpPr>
        <p:spPr>
          <a:xfrm>
            <a:off x="228600" y="2717396"/>
            <a:ext cx="94996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4">
            <a:extLst>
              <a:ext uri="{FF2B5EF4-FFF2-40B4-BE49-F238E27FC236}">
                <a16:creationId xmlns:a16="http://schemas.microsoft.com/office/drawing/2014/main" id="{6DFE1431-8A26-E449-8328-BCCE9DFDFAD9}"/>
              </a:ext>
            </a:extLst>
          </p:cNvPr>
          <p:cNvSpPr txBox="1"/>
          <p:nvPr userDrawn="1"/>
        </p:nvSpPr>
        <p:spPr>
          <a:xfrm>
            <a:off x="177800" y="4812962"/>
            <a:ext cx="1168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Department of Visceral, Transplant and Thoracic Surgery (VTT)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Anichstrasse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35, 6020 Innsbruck, Austria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29AB3E9-FC40-870E-1923-66B09C15E9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1355" y="44137"/>
            <a:ext cx="1292716" cy="129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316" y="5944325"/>
            <a:ext cx="4785920" cy="1074786"/>
          </a:xfrm>
          <a:prstGeom prst="rect">
            <a:avLst/>
          </a:prstGeom>
        </p:spPr>
      </p:pic>
      <p:sp>
        <p:nvSpPr>
          <p:cNvPr id="9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76400" y="1656000"/>
            <a:ext cx="11685600" cy="9252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5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201600" y="3506400"/>
            <a:ext cx="7967663" cy="3532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Name</a:t>
            </a:r>
          </a:p>
          <a:p>
            <a:pPr lvl="0"/>
            <a:endParaRPr lang="de-DE" dirty="0"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200892" y="3861228"/>
            <a:ext cx="5903913" cy="563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AT" dirty="0"/>
              <a:t>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168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73600" y="216000"/>
            <a:ext cx="11309350" cy="930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aseline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Slide title</a:t>
            </a:r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254125" y="1454400"/>
            <a:ext cx="9210675" cy="684213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AT" dirty="0"/>
              <a:t>List </a:t>
            </a:r>
            <a:r>
              <a:rPr lang="de-AT" dirty="0" err="1"/>
              <a:t>here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876" y="6415081"/>
            <a:ext cx="2202122" cy="494536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89669FD-72E8-5EF3-722B-8A2F58933B2B}"/>
              </a:ext>
            </a:extLst>
          </p:cNvPr>
          <p:cNvGrpSpPr/>
          <p:nvPr userDrawn="1"/>
        </p:nvGrpSpPr>
        <p:grpSpPr>
          <a:xfrm>
            <a:off x="231226" y="6495393"/>
            <a:ext cx="9301657" cy="245148"/>
            <a:chOff x="231226" y="6495393"/>
            <a:chExt cx="9301657" cy="245148"/>
          </a:xfrm>
        </p:grpSpPr>
        <p:sp>
          <p:nvSpPr>
            <p:cNvPr id="6" name="Titel 1"/>
            <p:cNvSpPr txBox="1">
              <a:spLocks/>
            </p:cNvSpPr>
            <p:nvPr/>
          </p:nvSpPr>
          <p:spPr>
            <a:xfrm>
              <a:off x="231226" y="6604819"/>
              <a:ext cx="2880320" cy="1357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marR="0" indent="0" algn="l" defTabSz="914400" rtl="0" eaLnBrk="1" fontAlgn="auto" latinLnBrk="0" hangingPunct="1">
                <a:lnSpc>
                  <a:spcPts val="5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de-DE" dirty="0" smtClean="0">
                  <a:solidFill>
                    <a:srgbClr val="E60000"/>
                  </a:solidFill>
                  <a:latin typeface="Times New Roman" pitchFamily="18" charset="0"/>
                  <a:cs typeface="Times New Roman" pitchFamily="18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ts val="13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Medical University </a:t>
              </a:r>
              <a:r>
                <a:rPr kumimoji="0" lang="de-DE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of</a:t>
              </a: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Innsbruck</a:t>
              </a:r>
            </a:p>
          </p:txBody>
        </p:sp>
        <p:cxnSp>
          <p:nvCxnSpPr>
            <p:cNvPr id="7" name="Straight Connector 5">
              <a:extLst>
                <a:ext uri="{FF2B5EF4-FFF2-40B4-BE49-F238E27FC236}">
                  <a16:creationId xmlns:a16="http://schemas.microsoft.com/office/drawing/2014/main" id="{A8AA2333-6DE0-9318-80AB-35F95439933B}"/>
                </a:ext>
              </a:extLst>
            </p:cNvPr>
            <p:cNvCxnSpPr/>
            <p:nvPr/>
          </p:nvCxnSpPr>
          <p:spPr>
            <a:xfrm>
              <a:off x="273269" y="6495393"/>
              <a:ext cx="9259614" cy="0"/>
            </a:xfrm>
            <a:prstGeom prst="line">
              <a:avLst/>
            </a:prstGeom>
            <a:ln>
              <a:solidFill>
                <a:srgbClr val="D61D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0369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52" y="2175347"/>
            <a:ext cx="10058400" cy="225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71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26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0" r:id="rId2"/>
    <p:sldLayoutId id="214748368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112780" y="1062028"/>
            <a:ext cx="11685600" cy="925200"/>
          </a:xfrm>
        </p:spPr>
        <p:txBody>
          <a:bodyPr/>
          <a:lstStyle/>
          <a:p>
            <a:r>
              <a:rPr lang="de-DE" sz="3600" dirty="0">
                <a:ea typeface="Helvetica Neue" panose="02000503000000020004" pitchFamily="2" charset="0"/>
              </a:rPr>
              <a:t>GELOFUSIN CAUSES EDEMA FORMATION IN NORMOTHERMICALLY PERFUSED PORCINE KIDNEY GRAFTS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200892" y="2964114"/>
            <a:ext cx="10240966" cy="353283"/>
          </a:xfrm>
        </p:spPr>
        <p:txBody>
          <a:bodyPr/>
          <a:lstStyle/>
          <a:p>
            <a:r>
              <a:rPr lang="de-DE" sz="1800" dirty="0">
                <a:ea typeface="Helvetica Neue" panose="02000503000000020004" pitchFamily="2" charset="0"/>
              </a:rPr>
              <a:t>Marlene Pühringer</a:t>
            </a:r>
            <a:r>
              <a:rPr lang="de-DE" sz="1800" baseline="30000" dirty="0">
                <a:ea typeface="Helvetica Neue" panose="02000503000000020004" pitchFamily="2" charset="0"/>
              </a:rPr>
              <a:t>1</a:t>
            </a:r>
            <a:r>
              <a:rPr lang="de-DE" sz="1800" dirty="0">
                <a:ea typeface="Helvetica Neue" panose="02000503000000020004" pitchFamily="2" charset="0"/>
              </a:rPr>
              <a:t>, Bradley Hovan</a:t>
            </a:r>
            <a:r>
              <a:rPr lang="de-DE" sz="1800" baseline="30000" dirty="0">
                <a:ea typeface="Helvetica Neue" panose="02000503000000020004" pitchFamily="2" charset="0"/>
              </a:rPr>
              <a:t>2</a:t>
            </a:r>
            <a:r>
              <a:rPr lang="de-DE" sz="1800" dirty="0">
                <a:ea typeface="Helvetica Neue" panose="02000503000000020004" pitchFamily="2" charset="0"/>
              </a:rPr>
              <a:t>, Piper Curtis</a:t>
            </a:r>
            <a:r>
              <a:rPr lang="de-DE" sz="1800" baseline="30000" dirty="0">
                <a:ea typeface="Helvetica Neue" panose="02000503000000020004" pitchFamily="2" charset="0"/>
              </a:rPr>
              <a:t>2</a:t>
            </a:r>
            <a:r>
              <a:rPr lang="de-DE" sz="1800" dirty="0">
                <a:ea typeface="Helvetica Neue" panose="02000503000000020004" pitchFamily="2" charset="0"/>
              </a:rPr>
              <a:t>, Andrew Capulli</a:t>
            </a:r>
            <a:r>
              <a:rPr lang="de-DE" sz="1800" baseline="30000" dirty="0">
                <a:ea typeface="Helvetica Neue" panose="02000503000000020004" pitchFamily="2" charset="0"/>
              </a:rPr>
              <a:t>2</a:t>
            </a:r>
            <a:r>
              <a:rPr lang="de-DE" sz="1800" dirty="0">
                <a:ea typeface="Helvetica Neue" panose="02000503000000020004" pitchFamily="2" charset="0"/>
              </a:rPr>
              <a:t>, Joshua Filgate</a:t>
            </a:r>
            <a:r>
              <a:rPr lang="de-DE" sz="1800" baseline="30000" dirty="0">
                <a:ea typeface="Helvetica Neue" panose="02000503000000020004" pitchFamily="2" charset="0"/>
              </a:rPr>
              <a:t>2</a:t>
            </a:r>
            <a:r>
              <a:rPr lang="de-DE" sz="1800" dirty="0">
                <a:ea typeface="Helvetica Neue" panose="02000503000000020004" pitchFamily="2" charset="0"/>
              </a:rPr>
              <a:t>, Michael Mengel</a:t>
            </a:r>
            <a:r>
              <a:rPr lang="de-DE" sz="1800" baseline="30000" dirty="0">
                <a:ea typeface="Helvetica Neue" panose="02000503000000020004" pitchFamily="2" charset="0"/>
              </a:rPr>
              <a:t>3</a:t>
            </a:r>
            <a:r>
              <a:rPr lang="de-DE" sz="1800" dirty="0">
                <a:ea typeface="Helvetica Neue" panose="02000503000000020004" pitchFamily="2" charset="0"/>
              </a:rPr>
              <a:t>, Stefan Schneeberger</a:t>
            </a:r>
            <a:r>
              <a:rPr lang="de-DE" sz="1800" baseline="30000" dirty="0">
                <a:ea typeface="Helvetica Neue" panose="02000503000000020004" pitchFamily="2" charset="0"/>
              </a:rPr>
              <a:t>1</a:t>
            </a:r>
            <a:r>
              <a:rPr lang="de-DE" sz="1800" dirty="0">
                <a:ea typeface="Helvetica Neue" panose="02000503000000020004" pitchFamily="2" charset="0"/>
              </a:rPr>
              <a:t>, </a:t>
            </a:r>
            <a:r>
              <a:rPr lang="de-DE" sz="1800" u="sng" dirty="0">
                <a:ea typeface="Helvetica Neue" panose="02000503000000020004" pitchFamily="2" charset="0"/>
              </a:rPr>
              <a:t>Franka Messner</a:t>
            </a:r>
            <a:r>
              <a:rPr lang="de-DE" sz="1800" u="sng" baseline="30000" dirty="0">
                <a:ea typeface="Helvetica Neue" panose="02000503000000020004" pitchFamily="2" charset="0"/>
              </a:rPr>
              <a:t>1*</a:t>
            </a:r>
            <a:endParaRPr lang="de-DE" sz="1800" u="sng" dirty="0">
              <a:ea typeface="Helvetica Neue" panose="02000503000000020004" pitchFamily="2" charset="0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200892" y="3730721"/>
            <a:ext cx="7967663" cy="563562"/>
          </a:xfrm>
        </p:spPr>
        <p:txBody>
          <a:bodyPr/>
          <a:lstStyle/>
          <a:p>
            <a:r>
              <a:rPr lang="de-DE" sz="1200" baseline="30000" dirty="0">
                <a:ea typeface="Helvetica Neue" panose="02000503000000020004" pitchFamily="2" charset="0"/>
              </a:rPr>
              <a:t>1</a:t>
            </a:r>
            <a:r>
              <a:rPr lang="de-DE" sz="1200" dirty="0">
                <a:ea typeface="Helvetica Neue" panose="02000503000000020004" pitchFamily="2" charset="0"/>
              </a:rPr>
              <a:t> </a:t>
            </a:r>
            <a:r>
              <a:rPr lang="de-DE" sz="1200" dirty="0" err="1">
                <a:ea typeface="Helvetica Neue" panose="02000503000000020004" pitchFamily="2" charset="0"/>
              </a:rPr>
              <a:t>OrganLife</a:t>
            </a:r>
            <a:r>
              <a:rPr lang="de-DE" sz="1200" baseline="30000" dirty="0" err="1">
                <a:ea typeface="Helvetica Neue" panose="02000503000000020004" pitchFamily="2" charset="0"/>
              </a:rPr>
              <a:t>TM</a:t>
            </a:r>
            <a:r>
              <a:rPr lang="de-DE" sz="1200" dirty="0">
                <a:ea typeface="Helvetica Neue" panose="02000503000000020004" pitchFamily="2" charset="0"/>
              </a:rPr>
              <a:t> Laboratory, Medical University </a:t>
            </a:r>
            <a:r>
              <a:rPr lang="de-DE" sz="1200" dirty="0" err="1">
                <a:ea typeface="Helvetica Neue" panose="02000503000000020004" pitchFamily="2" charset="0"/>
              </a:rPr>
              <a:t>of</a:t>
            </a:r>
            <a:r>
              <a:rPr lang="de-DE" sz="1200" dirty="0">
                <a:ea typeface="Helvetica Neue" panose="02000503000000020004" pitchFamily="2" charset="0"/>
              </a:rPr>
              <a:t> Innsbruck, Innsbruck, Austria</a:t>
            </a:r>
          </a:p>
          <a:p>
            <a:r>
              <a:rPr lang="de-DE" sz="1200" baseline="30000" dirty="0">
                <a:ea typeface="Helvetica Neue" panose="02000503000000020004" pitchFamily="2" charset="0"/>
              </a:rPr>
              <a:t>2</a:t>
            </a:r>
            <a:r>
              <a:rPr lang="de-DE" sz="1200" dirty="0">
                <a:ea typeface="Helvetica Neue" panose="02000503000000020004" pitchFamily="2" charset="0"/>
              </a:rPr>
              <a:t> DEKA Research and Development, Manchester, NH, USA</a:t>
            </a:r>
          </a:p>
          <a:p>
            <a:r>
              <a:rPr lang="de-DE" sz="1200" baseline="30000" dirty="0">
                <a:ea typeface="Helvetica Neue" panose="02000503000000020004" pitchFamily="2" charset="0"/>
              </a:rPr>
              <a:t>3</a:t>
            </a:r>
            <a:r>
              <a:rPr lang="de-DE" sz="1200" dirty="0">
                <a:ea typeface="Helvetica Neue" panose="02000503000000020004" pitchFamily="2" charset="0"/>
              </a:rPr>
              <a:t> University </a:t>
            </a:r>
            <a:r>
              <a:rPr lang="de-DE" sz="1200" dirty="0" err="1">
                <a:ea typeface="Helvetica Neue" panose="02000503000000020004" pitchFamily="2" charset="0"/>
              </a:rPr>
              <a:t>of</a:t>
            </a:r>
            <a:r>
              <a:rPr lang="de-DE" sz="1200" dirty="0">
                <a:ea typeface="Helvetica Neue" panose="02000503000000020004" pitchFamily="2" charset="0"/>
              </a:rPr>
              <a:t> Alberta, Edmonton, Alberta, Canada</a:t>
            </a:r>
          </a:p>
          <a:p>
            <a:endParaRPr lang="de-DE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2E85C7-A014-0836-B060-6E3E87C62856}"/>
              </a:ext>
            </a:extLst>
          </p:cNvPr>
          <p:cNvSpPr txBox="1"/>
          <p:nvPr/>
        </p:nvSpPr>
        <p:spPr>
          <a:xfrm>
            <a:off x="200892" y="4505070"/>
            <a:ext cx="3228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* Disclosure: Consulting fees for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NefroHealth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Our Vision - Medical University of Innsbruck">
            <a:extLst>
              <a:ext uri="{FF2B5EF4-FFF2-40B4-BE49-F238E27FC236}">
                <a16:creationId xmlns:a16="http://schemas.microsoft.com/office/drawing/2014/main" id="{0D77047A-B517-0835-7FF7-551E37902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560" y="6196369"/>
            <a:ext cx="2589237" cy="74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270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ea typeface="Helvetica Neue" panose="02000503000000020004" pitchFamily="2" charset="0"/>
              </a:rPr>
              <a:t>Background &amp; </a:t>
            </a:r>
            <a:r>
              <a:rPr lang="de-DE" dirty="0" err="1">
                <a:ea typeface="Helvetica Neue" panose="02000503000000020004" pitchFamily="2" charset="0"/>
              </a:rPr>
              <a:t>Aim</a:t>
            </a:r>
            <a:endParaRPr lang="de-DE" dirty="0">
              <a:ea typeface="Helvetica Neue" panose="02000503000000020004" pitchFamily="2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273269" y="1452333"/>
            <a:ext cx="6033746" cy="3316300"/>
          </a:xfrm>
        </p:spPr>
        <p:txBody>
          <a:bodyPr/>
          <a:lstStyle/>
          <a:p>
            <a:pPr marL="444500" indent="-431800" algn="just">
              <a:lnSpc>
                <a:spcPct val="110000"/>
              </a:lnSpc>
            </a:pPr>
            <a:r>
              <a:rPr lang="de-DE" dirty="0" err="1">
                <a:ea typeface="Helvetica Neue" panose="02000503000000020004" pitchFamily="2" charset="0"/>
              </a:rPr>
              <a:t>Severe</a:t>
            </a:r>
            <a:r>
              <a:rPr lang="de-DE" dirty="0">
                <a:ea typeface="Helvetica Neue" panose="02000503000000020004" pitchFamily="2" charset="0"/>
              </a:rPr>
              <a:t> </a:t>
            </a:r>
            <a:r>
              <a:rPr lang="de-DE" dirty="0" err="1">
                <a:ea typeface="Helvetica Neue" panose="02000503000000020004" pitchFamily="2" charset="0"/>
              </a:rPr>
              <a:t>organ</a:t>
            </a:r>
            <a:r>
              <a:rPr lang="de-DE" dirty="0">
                <a:ea typeface="Helvetica Neue" panose="02000503000000020004" pitchFamily="2" charset="0"/>
              </a:rPr>
              <a:t> </a:t>
            </a:r>
            <a:r>
              <a:rPr lang="de-DE" dirty="0" err="1">
                <a:ea typeface="Helvetica Neue" panose="02000503000000020004" pitchFamily="2" charset="0"/>
              </a:rPr>
              <a:t>shortage</a:t>
            </a:r>
            <a:r>
              <a:rPr lang="de-DE" dirty="0">
                <a:ea typeface="Helvetica Neue" panose="02000503000000020004" pitchFamily="2" charset="0"/>
              </a:rPr>
              <a:t>, </a:t>
            </a:r>
            <a:r>
              <a:rPr lang="de-DE" dirty="0" err="1">
                <a:ea typeface="Helvetica Neue" panose="02000503000000020004" pitchFamily="2" charset="0"/>
              </a:rPr>
              <a:t>especially</a:t>
            </a:r>
            <a:r>
              <a:rPr lang="de-DE" dirty="0">
                <a:ea typeface="Helvetica Neue" panose="02000503000000020004" pitchFamily="2" charset="0"/>
              </a:rPr>
              <a:t> in </a:t>
            </a:r>
            <a:r>
              <a:rPr lang="de-DE" dirty="0" err="1">
                <a:ea typeface="Helvetica Neue" panose="02000503000000020004" pitchFamily="2" charset="0"/>
              </a:rPr>
              <a:t>kidney</a:t>
            </a:r>
            <a:r>
              <a:rPr lang="de-DE" dirty="0">
                <a:ea typeface="Helvetica Neue" panose="02000503000000020004" pitchFamily="2" charset="0"/>
              </a:rPr>
              <a:t> </a:t>
            </a:r>
            <a:r>
              <a:rPr lang="de-DE" dirty="0" err="1">
                <a:ea typeface="Helvetica Neue" panose="02000503000000020004" pitchFamily="2" charset="0"/>
              </a:rPr>
              <a:t>transplantation</a:t>
            </a:r>
            <a:endParaRPr lang="de-DE" dirty="0">
              <a:ea typeface="Helvetica Neue" panose="02000503000000020004" pitchFamily="2" charset="0"/>
            </a:endParaRPr>
          </a:p>
          <a:p>
            <a:pPr marL="444500" indent="-431800" algn="just">
              <a:lnSpc>
                <a:spcPct val="110000"/>
              </a:lnSpc>
            </a:pPr>
            <a:r>
              <a:rPr lang="de-DE" dirty="0">
                <a:ea typeface="Helvetica Neue" panose="02000503000000020004" pitchFamily="2" charset="0"/>
              </a:rPr>
              <a:t>NMP </a:t>
            </a:r>
            <a:r>
              <a:rPr lang="de-DE" dirty="0" err="1">
                <a:ea typeface="Helvetica Neue" panose="02000503000000020004" pitchFamily="2" charset="0"/>
              </a:rPr>
              <a:t>may</a:t>
            </a:r>
            <a:r>
              <a:rPr lang="de-DE" dirty="0">
                <a:ea typeface="Helvetica Neue" panose="02000503000000020004" pitchFamily="2" charset="0"/>
              </a:rPr>
              <a:t> </a:t>
            </a:r>
            <a:r>
              <a:rPr lang="de-DE" dirty="0" err="1">
                <a:ea typeface="Helvetica Neue" panose="02000503000000020004" pitchFamily="2" charset="0"/>
              </a:rPr>
              <a:t>help</a:t>
            </a:r>
            <a:r>
              <a:rPr lang="de-DE" dirty="0">
                <a:ea typeface="Helvetica Neue" panose="02000503000000020004" pitchFamily="2" charset="0"/>
              </a:rPr>
              <a:t> </a:t>
            </a:r>
            <a:r>
              <a:rPr lang="de-DE" dirty="0" err="1">
                <a:ea typeface="Helvetica Neue" panose="02000503000000020004" pitchFamily="2" charset="0"/>
              </a:rPr>
              <a:t>to</a:t>
            </a:r>
            <a:r>
              <a:rPr lang="de-DE" dirty="0">
                <a:ea typeface="Helvetica Neue" panose="02000503000000020004" pitchFamily="2" charset="0"/>
              </a:rPr>
              <a:t> </a:t>
            </a:r>
            <a:r>
              <a:rPr lang="de-DE" dirty="0" err="1">
                <a:ea typeface="Helvetica Neue" panose="02000503000000020004" pitchFamily="2" charset="0"/>
              </a:rPr>
              <a:t>increase</a:t>
            </a:r>
            <a:r>
              <a:rPr lang="de-DE" dirty="0">
                <a:ea typeface="Helvetica Neue" panose="02000503000000020004" pitchFamily="2" charset="0"/>
              </a:rPr>
              <a:t> </a:t>
            </a:r>
            <a:r>
              <a:rPr lang="de-DE" dirty="0" err="1">
                <a:ea typeface="Helvetica Neue" panose="02000503000000020004" pitchFamily="2" charset="0"/>
              </a:rPr>
              <a:t>organ</a:t>
            </a:r>
            <a:r>
              <a:rPr lang="de-DE" dirty="0">
                <a:ea typeface="Helvetica Neue" panose="02000503000000020004" pitchFamily="2" charset="0"/>
              </a:rPr>
              <a:t> </a:t>
            </a:r>
            <a:r>
              <a:rPr lang="de-DE" dirty="0" err="1">
                <a:ea typeface="Helvetica Neue" panose="02000503000000020004" pitchFamily="2" charset="0"/>
              </a:rPr>
              <a:t>utilization</a:t>
            </a:r>
            <a:r>
              <a:rPr lang="de-DE" dirty="0">
                <a:ea typeface="Helvetica Neue" panose="02000503000000020004" pitchFamily="2" charset="0"/>
              </a:rPr>
              <a:t> </a:t>
            </a:r>
            <a:r>
              <a:rPr lang="de-DE" dirty="0" err="1">
                <a:ea typeface="Helvetica Neue" panose="02000503000000020004" pitchFamily="2" charset="0"/>
              </a:rPr>
              <a:t>through</a:t>
            </a:r>
            <a:r>
              <a:rPr lang="de-DE" dirty="0">
                <a:ea typeface="Helvetica Neue" panose="02000503000000020004" pitchFamily="2" charset="0"/>
              </a:rPr>
              <a:t>: </a:t>
            </a:r>
          </a:p>
          <a:p>
            <a:pPr lvl="1" algn="just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de-DE" sz="18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Organ </a:t>
            </a:r>
            <a:r>
              <a:rPr lang="de-DE" sz="1800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quality</a:t>
            </a:r>
            <a:r>
              <a:rPr lang="de-DE" sz="18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assessment</a:t>
            </a:r>
            <a:r>
              <a:rPr lang="de-DE" sz="18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</a:p>
          <a:p>
            <a:pPr lvl="1" algn="just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de-DE" sz="1800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Advanced</a:t>
            </a:r>
            <a:r>
              <a:rPr lang="de-DE" sz="18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preservation</a:t>
            </a:r>
            <a:r>
              <a:rPr lang="de-DE" sz="18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technology</a:t>
            </a:r>
            <a:endParaRPr lang="de-DE" sz="1800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marL="444500" indent="-431800" algn="just">
              <a:lnSpc>
                <a:spcPct val="110000"/>
              </a:lnSpc>
            </a:pPr>
            <a:r>
              <a:rPr lang="de-DE" dirty="0">
                <a:ea typeface="Helvetica Neue" panose="02000503000000020004" pitchFamily="2" charset="0"/>
              </a:rPr>
              <a:t>Consensus on </a:t>
            </a:r>
            <a:r>
              <a:rPr lang="de-DE" dirty="0" err="1">
                <a:ea typeface="Helvetica Neue" panose="02000503000000020004" pitchFamily="2" charset="0"/>
              </a:rPr>
              <a:t>preferred</a:t>
            </a:r>
            <a:r>
              <a:rPr lang="de-DE" dirty="0">
                <a:ea typeface="Helvetica Neue" panose="02000503000000020004" pitchFamily="2" charset="0"/>
              </a:rPr>
              <a:t> </a:t>
            </a:r>
            <a:r>
              <a:rPr lang="de-DE" dirty="0" err="1">
                <a:ea typeface="Helvetica Neue" panose="02000503000000020004" pitchFamily="2" charset="0"/>
              </a:rPr>
              <a:t>perfusion</a:t>
            </a:r>
            <a:r>
              <a:rPr lang="de-DE" dirty="0">
                <a:ea typeface="Helvetica Neue" panose="02000503000000020004" pitchFamily="2" charset="0"/>
              </a:rPr>
              <a:t> </a:t>
            </a:r>
            <a:r>
              <a:rPr lang="de-DE" dirty="0" err="1">
                <a:ea typeface="Helvetica Neue" panose="02000503000000020004" pitchFamily="2" charset="0"/>
              </a:rPr>
              <a:t>protocol</a:t>
            </a:r>
            <a:r>
              <a:rPr lang="de-DE" dirty="0">
                <a:ea typeface="Helvetica Neue" panose="02000503000000020004" pitchFamily="2" charset="0"/>
              </a:rPr>
              <a:t> and </a:t>
            </a:r>
            <a:r>
              <a:rPr lang="de-DE" dirty="0" err="1">
                <a:ea typeface="Helvetica Neue" panose="02000503000000020004" pitchFamily="2" charset="0"/>
              </a:rPr>
              <a:t>perfusate</a:t>
            </a:r>
            <a:r>
              <a:rPr lang="de-DE" dirty="0">
                <a:ea typeface="Helvetica Neue" panose="02000503000000020004" pitchFamily="2" charset="0"/>
              </a:rPr>
              <a:t> </a:t>
            </a:r>
            <a:r>
              <a:rPr lang="de-DE" dirty="0" err="1">
                <a:ea typeface="Helvetica Neue" panose="02000503000000020004" pitchFamily="2" charset="0"/>
              </a:rPr>
              <a:t>composition</a:t>
            </a:r>
            <a:r>
              <a:rPr lang="de-DE" dirty="0">
                <a:ea typeface="Helvetica Neue" panose="02000503000000020004" pitchFamily="2" charset="0"/>
              </a:rPr>
              <a:t> in </a:t>
            </a:r>
            <a:r>
              <a:rPr lang="de-DE" dirty="0" err="1">
                <a:ea typeface="Helvetica Neue" panose="02000503000000020004" pitchFamily="2" charset="0"/>
              </a:rPr>
              <a:t>kidney</a:t>
            </a:r>
            <a:r>
              <a:rPr lang="de-DE" dirty="0">
                <a:ea typeface="Helvetica Neue" panose="02000503000000020004" pitchFamily="2" charset="0"/>
              </a:rPr>
              <a:t> NMP </a:t>
            </a:r>
            <a:r>
              <a:rPr lang="de-DE" dirty="0" err="1">
                <a:ea typeface="Helvetica Neue" panose="02000503000000020004" pitchFamily="2" charset="0"/>
              </a:rPr>
              <a:t>is</a:t>
            </a:r>
            <a:r>
              <a:rPr lang="de-DE" dirty="0">
                <a:ea typeface="Helvetica Neue" panose="02000503000000020004" pitchFamily="2" charset="0"/>
              </a:rPr>
              <a:t> </a:t>
            </a:r>
            <a:r>
              <a:rPr lang="de-DE" dirty="0" err="1">
                <a:ea typeface="Helvetica Neue" panose="02000503000000020004" pitchFamily="2" charset="0"/>
              </a:rPr>
              <a:t>lacking</a:t>
            </a:r>
            <a:endParaRPr lang="de-DE" dirty="0">
              <a:ea typeface="Helvetica Neue" panose="02000503000000020004" pitchFamily="2" charset="0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89669FD-72E8-5EF3-722B-8A2F58933B2B}"/>
              </a:ext>
            </a:extLst>
          </p:cNvPr>
          <p:cNvGrpSpPr/>
          <p:nvPr/>
        </p:nvGrpSpPr>
        <p:grpSpPr>
          <a:xfrm>
            <a:off x="231226" y="6495393"/>
            <a:ext cx="9301657" cy="245148"/>
            <a:chOff x="231226" y="6495393"/>
            <a:chExt cx="9301657" cy="245148"/>
          </a:xfrm>
        </p:grpSpPr>
        <p:sp>
          <p:nvSpPr>
            <p:cNvPr id="5" name="Titel 1"/>
            <p:cNvSpPr txBox="1">
              <a:spLocks/>
            </p:cNvSpPr>
            <p:nvPr/>
          </p:nvSpPr>
          <p:spPr>
            <a:xfrm>
              <a:off x="231226" y="6604819"/>
              <a:ext cx="2880320" cy="13572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marR="0" indent="0" algn="l" defTabSz="914400" rtl="0" eaLnBrk="1" fontAlgn="auto" latinLnBrk="0" hangingPunct="1">
                <a:lnSpc>
                  <a:spcPts val="5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de-DE" dirty="0" smtClean="0">
                  <a:solidFill>
                    <a:srgbClr val="E60000"/>
                  </a:solidFill>
                  <a:latin typeface="Times New Roman" pitchFamily="18" charset="0"/>
                  <a:cs typeface="Times New Roman" pitchFamily="18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ts val="13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Medical University </a:t>
              </a:r>
              <a:r>
                <a:rPr kumimoji="0" lang="de-DE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of</a:t>
              </a: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Innsbruck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8AA2333-6DE0-9318-80AB-35F95439933B}"/>
                </a:ext>
              </a:extLst>
            </p:cNvPr>
            <p:cNvCxnSpPr/>
            <p:nvPr/>
          </p:nvCxnSpPr>
          <p:spPr>
            <a:xfrm>
              <a:off x="273269" y="6495393"/>
              <a:ext cx="9259614" cy="0"/>
            </a:xfrm>
            <a:prstGeom prst="line">
              <a:avLst/>
            </a:prstGeom>
            <a:ln>
              <a:solidFill>
                <a:srgbClr val="D61D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9D4D875-8C47-4743-331F-4BA7984F1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172" y="1051808"/>
            <a:ext cx="5282738" cy="50452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862169-1D32-A3E4-1701-973E3C329D7C}"/>
              </a:ext>
            </a:extLst>
          </p:cNvPr>
          <p:cNvSpPr txBox="1"/>
          <p:nvPr/>
        </p:nvSpPr>
        <p:spPr>
          <a:xfrm>
            <a:off x="6735940" y="726911"/>
            <a:ext cx="4715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>
                <a:solidFill>
                  <a:srgbClr val="3A428C"/>
                </a:solidFill>
                <a:effectLst/>
                <a:latin typeface="OfficinaSansITCPro"/>
              </a:rPr>
              <a:t>Kidney waiting list dynamics in </a:t>
            </a:r>
            <a:r>
              <a:rPr lang="en-GB" sz="1800" b="0" dirty="0" err="1">
                <a:solidFill>
                  <a:srgbClr val="3A428C"/>
                </a:solidFill>
                <a:effectLst/>
                <a:latin typeface="OfficinaSansITCPro"/>
              </a:rPr>
              <a:t>Eurotransplant</a:t>
            </a:r>
            <a:r>
              <a:rPr lang="en-GB" sz="1800" b="0" dirty="0">
                <a:solidFill>
                  <a:srgbClr val="3A428C"/>
                </a:solidFill>
                <a:effectLst/>
                <a:latin typeface="OfficinaSansITCPro"/>
              </a:rPr>
              <a:t> </a:t>
            </a:r>
            <a:endParaRPr lang="en-GB" dirty="0">
              <a:effectLst/>
            </a:endParaRP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38DBFD-95DA-4E0D-AE09-3A4CEDF023FF}"/>
              </a:ext>
            </a:extLst>
          </p:cNvPr>
          <p:cNvSpPr txBox="1"/>
          <p:nvPr/>
        </p:nvSpPr>
        <p:spPr>
          <a:xfrm>
            <a:off x="231226" y="6204709"/>
            <a:ext cx="5466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Eurotransplant</a:t>
            </a:r>
            <a:r>
              <a:rPr lang="en-US" sz="10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Annual Report 2023, https://</a:t>
            </a:r>
            <a:r>
              <a:rPr lang="en-US" sz="1000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www.eurotransplant.org</a:t>
            </a:r>
            <a:r>
              <a:rPr lang="en-US" sz="10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/statistics/annual-report/</a:t>
            </a:r>
          </a:p>
          <a:p>
            <a:endParaRPr lang="en-US" sz="1000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EA212FF-6827-6D5A-2281-DE337FA2624A}"/>
              </a:ext>
            </a:extLst>
          </p:cNvPr>
          <p:cNvSpPr txBox="1"/>
          <p:nvPr/>
        </p:nvSpPr>
        <p:spPr>
          <a:xfrm>
            <a:off x="348538" y="4904466"/>
            <a:ext cx="6278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AIM: </a:t>
            </a:r>
            <a:r>
              <a:rPr lang="de-DE" b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Identify</a:t>
            </a:r>
            <a:r>
              <a:rPr lang="de-DE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a </a:t>
            </a:r>
            <a:r>
              <a:rPr lang="de-DE" b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suitable</a:t>
            </a:r>
            <a:r>
              <a:rPr lang="de-DE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colloid</a:t>
            </a:r>
            <a:r>
              <a:rPr lang="de-DE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solution</a:t>
            </a:r>
            <a:r>
              <a:rPr lang="de-DE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for</a:t>
            </a:r>
            <a:r>
              <a:rPr lang="de-DE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kidney</a:t>
            </a:r>
            <a:r>
              <a:rPr lang="de-DE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NMP </a:t>
            </a:r>
            <a:r>
              <a:rPr lang="de-DE" b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using</a:t>
            </a:r>
            <a:r>
              <a:rPr lang="de-DE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a </a:t>
            </a:r>
            <a:r>
              <a:rPr lang="de-DE" b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novel</a:t>
            </a:r>
            <a:r>
              <a:rPr lang="de-DE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preservation</a:t>
            </a:r>
            <a:r>
              <a:rPr lang="de-DE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device</a:t>
            </a:r>
            <a:endParaRPr lang="de-DE" b="1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213435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EB6455-1DDB-44C4-4435-6E9ECD049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327" y="216000"/>
            <a:ext cx="6688991" cy="627233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AA4D05-776B-C008-EAC6-BCD1D85A64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ea typeface="Helvetica Neue" panose="02000503000000020004" pitchFamily="2" charset="0"/>
              </a:rPr>
              <a:t>Methods &amp; Study Design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F1746C-CB6A-A08A-E6DB-CDC9BB7DA9F3}"/>
              </a:ext>
            </a:extLst>
          </p:cNvPr>
          <p:cNvSpPr/>
          <p:nvPr/>
        </p:nvSpPr>
        <p:spPr>
          <a:xfrm>
            <a:off x="10589958" y="2597499"/>
            <a:ext cx="1520359" cy="47767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C23357-42FA-7519-681B-AE87BE975DF6}"/>
              </a:ext>
            </a:extLst>
          </p:cNvPr>
          <p:cNvSpPr txBox="1"/>
          <p:nvPr/>
        </p:nvSpPr>
        <p:spPr>
          <a:xfrm>
            <a:off x="10613404" y="2336266"/>
            <a:ext cx="1719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24 h NMP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2368D1D5-BC87-E748-5D36-88B3F182E997}"/>
              </a:ext>
            </a:extLst>
          </p:cNvPr>
          <p:cNvSpPr txBox="1">
            <a:spLocks/>
          </p:cNvSpPr>
          <p:nvPr/>
        </p:nvSpPr>
        <p:spPr>
          <a:xfrm>
            <a:off x="191537" y="1360466"/>
            <a:ext cx="4790769" cy="4767831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dirty="0">
                <a:ea typeface="Helvetica Neue" panose="02000503000000020004" pitchFamily="2" charset="0"/>
              </a:rPr>
              <a:t>NMP for 24 hours in 5 porcine kidney pairs</a:t>
            </a:r>
          </a:p>
          <a:p>
            <a:pPr algn="just">
              <a:lnSpc>
                <a:spcPct val="110000"/>
              </a:lnSpc>
            </a:pPr>
            <a:r>
              <a:rPr lang="en-US" dirty="0">
                <a:ea typeface="Helvetica Neue" panose="02000503000000020004" pitchFamily="2" charset="0"/>
              </a:rPr>
              <a:t>Continuous flow perfusion with novel prototype kidney NMP device at 90 mmHg</a:t>
            </a:r>
          </a:p>
          <a:p>
            <a:pPr algn="just">
              <a:lnSpc>
                <a:spcPct val="110000"/>
              </a:lnSpc>
            </a:pPr>
            <a:r>
              <a:rPr lang="en-US" dirty="0">
                <a:ea typeface="Helvetica Neue" panose="02000503000000020004" pitchFamily="2" charset="0"/>
              </a:rPr>
              <a:t>Automated oxygenation and nutrient supply managed by onboard sensors</a:t>
            </a:r>
          </a:p>
          <a:p>
            <a:pPr algn="just">
              <a:lnSpc>
                <a:spcPct val="110000"/>
              </a:lnSpc>
            </a:pPr>
            <a:endParaRPr lang="en-US" dirty="0">
              <a:ea typeface="Helvetica Neue" panose="02000503000000020004" pitchFamily="2" charset="0"/>
            </a:endParaRPr>
          </a:p>
          <a:p>
            <a:pPr algn="just">
              <a:lnSpc>
                <a:spcPct val="110000"/>
              </a:lnSpc>
            </a:pPr>
            <a:r>
              <a:rPr lang="en-US" u="sng" dirty="0">
                <a:ea typeface="Helvetica Neue" panose="02000503000000020004" pitchFamily="2" charset="0"/>
              </a:rPr>
              <a:t>Perfusate:</a:t>
            </a:r>
            <a:r>
              <a:rPr lang="en-US" dirty="0">
                <a:ea typeface="Helvetica Neue" panose="02000503000000020004" pitchFamily="2" charset="0"/>
              </a:rPr>
              <a:t> autologous leukocyte-filtered whole blood +</a:t>
            </a:r>
          </a:p>
          <a:p>
            <a:pPr lvl="1" algn="just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18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5% human albumin </a:t>
            </a:r>
          </a:p>
          <a:p>
            <a:pPr marL="457200" lvl="1" indent="0" algn="just">
              <a:lnSpc>
                <a:spcPct val="110000"/>
              </a:lnSpc>
              <a:buNone/>
            </a:pPr>
            <a:r>
              <a:rPr lang="en-US" sz="18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	or</a:t>
            </a:r>
          </a:p>
          <a:p>
            <a:pPr lvl="1" algn="just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1800" b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Gelofusin</a:t>
            </a:r>
            <a:endParaRPr lang="en-US" sz="1800" b="1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058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01436E3-823C-F64A-48F1-E85A5986A89D}"/>
              </a:ext>
            </a:extLst>
          </p:cNvPr>
          <p:cNvSpPr txBox="1"/>
          <p:nvPr/>
        </p:nvSpPr>
        <p:spPr>
          <a:xfrm>
            <a:off x="211709" y="5511075"/>
            <a:ext cx="11768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(A) Hemodynamic parameters during NMP. Renal resistance (RR) of porcine kidneys during NMP with whole-blood and albumin vs. whole-blood and </a:t>
            </a:r>
            <a:r>
              <a:rPr lang="en-US" sz="1000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gelofusin</a:t>
            </a:r>
            <a:r>
              <a:rPr lang="en-US" sz="10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differed significantly (*p&lt;0.05; median [IQR] displayed). (B) Injury markers in the perfusate rose similarly between groups without reaching statistic significance. (C) Banff grading was zero for most parameters, solely indicating a trend towards mesangial matrix increase (not significant). (D) &amp; (E) In contrast to the Albumin group, the </a:t>
            </a:r>
            <a:r>
              <a:rPr lang="en-US" sz="1000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Gelofusin</a:t>
            </a:r>
            <a:r>
              <a:rPr lang="en-US" sz="10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-group showed a significant (*p&lt;0.05) weight gain (delta weight = grams difference before and after NMP) after 24 hours of NMP, potentially accounting for edema formation. (F) These findings are supported by HSI data, assessing micro-perfusion and oxygenation. Significantly higher tissue water-indices were found in the </a:t>
            </a:r>
            <a:r>
              <a:rPr lang="en-US" sz="1000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Gelofusin</a:t>
            </a:r>
            <a:r>
              <a:rPr lang="en-US" sz="10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group at 6 and 24 hours of perfusion  (*p&lt;0.05; median [IQR] displayed). (G) EGTI scoring reveals minor endothelial swelling in some cases, no changes in glomerular appearance, increasing trend of tubular damage and minor changes in the interstitial space after 24 hours NMP.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B553ED-CFF2-F366-CDEC-BB4BC126A0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155" y="43924"/>
            <a:ext cx="11309350" cy="930275"/>
          </a:xfrm>
        </p:spPr>
        <p:txBody>
          <a:bodyPr/>
          <a:lstStyle/>
          <a:p>
            <a:r>
              <a:rPr lang="en-US" dirty="0">
                <a:ea typeface="Helvetica Neue" panose="02000503000000020004" pitchFamily="2" charset="0"/>
              </a:rPr>
              <a:t>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D2ECB5-CBB1-2671-87CC-08B936E9A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509061"/>
            <a:ext cx="11535791" cy="500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23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F1EBA7-D69F-C96A-F2F7-DBD75FB8AE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600" y="575329"/>
            <a:ext cx="11309350" cy="930275"/>
          </a:xfrm>
        </p:spPr>
        <p:txBody>
          <a:bodyPr/>
          <a:lstStyle/>
          <a:p>
            <a:r>
              <a:rPr lang="en-US" dirty="0">
                <a:ea typeface="Helvetica Neue" panose="02000503000000020004" pitchFamily="2" charset="0"/>
              </a:rPr>
              <a:t>Conclusion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394EDB-3B6A-1BCC-1003-1041904F0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786" y="216000"/>
            <a:ext cx="7826164" cy="61491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235365-2FC7-A7C5-094E-F5E087C3B08B}"/>
              </a:ext>
            </a:extLst>
          </p:cNvPr>
          <p:cNvSpPr txBox="1"/>
          <p:nvPr/>
        </p:nvSpPr>
        <p:spPr>
          <a:xfrm>
            <a:off x="3654896" y="4786868"/>
            <a:ext cx="32645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Less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weight gain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Significantly lower tissue water-indices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2D9A4A-1221-F04D-1EFE-D90DB88E4484}"/>
              </a:ext>
            </a:extLst>
          </p:cNvPr>
          <p:cNvSpPr/>
          <p:nvPr/>
        </p:nvSpPr>
        <p:spPr>
          <a:xfrm>
            <a:off x="3465576" y="341194"/>
            <a:ext cx="3187549" cy="59414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7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8057"/>
      </p:ext>
    </p:extLst>
  </p:cSld>
  <p:clrMapOvr>
    <a:masterClrMapping/>
  </p:clrMapOvr>
</p:sld>
</file>

<file path=ppt/theme/theme1.xml><?xml version="1.0" encoding="utf-8"?>
<a:theme xmlns:a="http://schemas.openxmlformats.org/drawingml/2006/main" name="VTT Prä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424</Words>
  <Application>Microsoft Macintosh PowerPoint</Application>
  <PresentationFormat>Breitbild</PresentationFormat>
  <Paragraphs>31</Paragraphs>
  <Slides>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4" baseType="lpstr">
      <vt:lpstr>Arial</vt:lpstr>
      <vt:lpstr>Calibri</vt:lpstr>
      <vt:lpstr>Courier New</vt:lpstr>
      <vt:lpstr>Helvetica Neue</vt:lpstr>
      <vt:lpstr>OfficinaSansITCPro</vt:lpstr>
      <vt:lpstr>Times</vt:lpstr>
      <vt:lpstr>Wingdings</vt:lpstr>
      <vt:lpstr>VTT 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Stefan Schneeberger</dc:creator>
  <cp:lastModifiedBy>Stefan Schneeberger</cp:lastModifiedBy>
  <cp:revision>45</cp:revision>
  <dcterms:created xsi:type="dcterms:W3CDTF">2023-09-21T14:00:08Z</dcterms:created>
  <dcterms:modified xsi:type="dcterms:W3CDTF">2024-09-16T14:20:07Z</dcterms:modified>
</cp:coreProperties>
</file>