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10"/>
  </p:notesMasterIdLst>
  <p:sldIdLst>
    <p:sldId id="256" r:id="rId2"/>
    <p:sldId id="258" r:id="rId3"/>
    <p:sldId id="263" r:id="rId4"/>
    <p:sldId id="260" r:id="rId5"/>
    <p:sldId id="259" r:id="rId6"/>
    <p:sldId id="264" r:id="rId7"/>
    <p:sldId id="265"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291" autoAdjust="0"/>
  </p:normalViewPr>
  <p:slideViewPr>
    <p:cSldViewPr snapToGrid="0">
      <p:cViewPr>
        <p:scale>
          <a:sx n="100" d="100"/>
          <a:sy n="100" d="100"/>
        </p:scale>
        <p:origin x="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629D27-B771-4AD3-8ECD-7A56E75DA1B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MX"/>
        </a:p>
      </dgm:t>
    </dgm:pt>
    <dgm:pt modelId="{7A753DC7-981C-43F2-B847-AC8A21B77D20}">
      <dgm:prSet phldrT="[Texto]" custT="1"/>
      <dgm:spPr/>
      <dgm:t>
        <a:bodyPr/>
        <a:lstStyle/>
        <a:p>
          <a:r>
            <a:rPr lang="en-US" sz="2400" dirty="0"/>
            <a:t>Interruption of the inferior cava vein</a:t>
          </a:r>
          <a:endParaRPr lang="es-MX" sz="2400" dirty="0"/>
        </a:p>
      </dgm:t>
    </dgm:pt>
    <dgm:pt modelId="{AAEEAB55-B47E-41B9-AAA1-A314496B8F96}" type="parTrans" cxnId="{9D999910-D617-4F05-B84A-625ED314275F}">
      <dgm:prSet/>
      <dgm:spPr/>
      <dgm:t>
        <a:bodyPr/>
        <a:lstStyle/>
        <a:p>
          <a:endParaRPr lang="es-MX"/>
        </a:p>
      </dgm:t>
    </dgm:pt>
    <dgm:pt modelId="{D7929B73-2D4F-4E67-BD20-169CCB466588}" type="sibTrans" cxnId="{9D999910-D617-4F05-B84A-625ED314275F}">
      <dgm:prSet/>
      <dgm:spPr/>
      <dgm:t>
        <a:bodyPr/>
        <a:lstStyle/>
        <a:p>
          <a:endParaRPr lang="es-MX"/>
        </a:p>
      </dgm:t>
    </dgm:pt>
    <dgm:pt modelId="{6C890232-7E6A-406D-BCA7-653F6ACB7AE5}">
      <dgm:prSet phldrT="[Texto]" custT="1"/>
      <dgm:spPr/>
      <dgm:t>
        <a:bodyPr/>
        <a:lstStyle/>
        <a:p>
          <a:r>
            <a:rPr lang="en-US" sz="2400" dirty="0"/>
            <a:t>Preduodenal portal vein</a:t>
          </a:r>
          <a:endParaRPr lang="es-MX" sz="2400" dirty="0"/>
        </a:p>
      </dgm:t>
    </dgm:pt>
    <dgm:pt modelId="{22311298-B0B6-4499-9FE2-B184FDB2F1D2}" type="parTrans" cxnId="{8C2F52CD-05BD-44EE-B44A-1EB45390C3FA}">
      <dgm:prSet/>
      <dgm:spPr/>
      <dgm:t>
        <a:bodyPr/>
        <a:lstStyle/>
        <a:p>
          <a:endParaRPr lang="es-MX"/>
        </a:p>
      </dgm:t>
    </dgm:pt>
    <dgm:pt modelId="{5CD74009-3017-40FA-85EA-447D74D61DCD}" type="sibTrans" cxnId="{8C2F52CD-05BD-44EE-B44A-1EB45390C3FA}">
      <dgm:prSet/>
      <dgm:spPr/>
      <dgm:t>
        <a:bodyPr/>
        <a:lstStyle/>
        <a:p>
          <a:endParaRPr lang="es-MX"/>
        </a:p>
      </dgm:t>
    </dgm:pt>
    <dgm:pt modelId="{7576F646-D021-4A3D-93BD-B71B810F820B}">
      <dgm:prSet phldrT="[Texto]" custT="1"/>
      <dgm:spPr/>
      <dgm:t>
        <a:bodyPr/>
        <a:lstStyle/>
        <a:p>
          <a:r>
            <a:rPr lang="en-US" sz="2400" dirty="0"/>
            <a:t>Abnormal intestinal rotation</a:t>
          </a:r>
          <a:endParaRPr lang="es-MX" sz="2400" dirty="0"/>
        </a:p>
      </dgm:t>
    </dgm:pt>
    <dgm:pt modelId="{9D8D4261-7900-4EE7-9B9A-BCC558ADBB9D}" type="parTrans" cxnId="{A10174DF-AB23-4EB5-AD7C-05F637C5383F}">
      <dgm:prSet/>
      <dgm:spPr/>
      <dgm:t>
        <a:bodyPr/>
        <a:lstStyle/>
        <a:p>
          <a:endParaRPr lang="es-MX"/>
        </a:p>
      </dgm:t>
    </dgm:pt>
    <dgm:pt modelId="{1775E6D9-2FA3-4F2F-AEBA-ADF93FC7B890}" type="sibTrans" cxnId="{A10174DF-AB23-4EB5-AD7C-05F637C5383F}">
      <dgm:prSet/>
      <dgm:spPr/>
      <dgm:t>
        <a:bodyPr/>
        <a:lstStyle/>
        <a:p>
          <a:endParaRPr lang="es-MX"/>
        </a:p>
      </dgm:t>
    </dgm:pt>
    <dgm:pt modelId="{5BBBAD8F-33A6-4F48-B1C2-B9C647683F9F}">
      <dgm:prSet phldrT="[Texto]" custT="1"/>
      <dgm:spPr/>
      <dgm:t>
        <a:bodyPr/>
        <a:lstStyle/>
        <a:p>
          <a:r>
            <a:rPr lang="en-US" sz="2400" dirty="0"/>
            <a:t>Complete visceral transposition</a:t>
          </a:r>
          <a:endParaRPr lang="es-MX" sz="2400" dirty="0"/>
        </a:p>
      </dgm:t>
    </dgm:pt>
    <dgm:pt modelId="{2AABF006-6173-497B-ADDA-D1EE603167AC}" type="parTrans" cxnId="{38D5B79D-F650-4AC9-950F-241B29235E10}">
      <dgm:prSet/>
      <dgm:spPr/>
      <dgm:t>
        <a:bodyPr/>
        <a:lstStyle/>
        <a:p>
          <a:endParaRPr lang="es-MX"/>
        </a:p>
      </dgm:t>
    </dgm:pt>
    <dgm:pt modelId="{90B87886-8905-47C7-A959-9C4121A57DFE}" type="sibTrans" cxnId="{38D5B79D-F650-4AC9-950F-241B29235E10}">
      <dgm:prSet/>
      <dgm:spPr/>
      <dgm:t>
        <a:bodyPr/>
        <a:lstStyle/>
        <a:p>
          <a:endParaRPr lang="es-MX"/>
        </a:p>
      </dgm:t>
    </dgm:pt>
    <dgm:pt modelId="{C7951E77-AFA6-43A5-859F-E543956C0BB5}">
      <dgm:prSet phldrT="[Texto]" custT="1"/>
      <dgm:spPr/>
      <dgm:t>
        <a:bodyPr/>
        <a:lstStyle/>
        <a:p>
          <a:r>
            <a:rPr lang="en-US" sz="2400" dirty="0"/>
            <a:t>Cardiac anomalies</a:t>
          </a:r>
          <a:endParaRPr lang="es-MX" sz="2400" dirty="0"/>
        </a:p>
      </dgm:t>
    </dgm:pt>
    <dgm:pt modelId="{70F6AA2C-A565-4F65-A079-C3ACCBB2E489}" type="parTrans" cxnId="{F7DB3BD8-3482-4A6B-A580-44847189181A}">
      <dgm:prSet/>
      <dgm:spPr/>
      <dgm:t>
        <a:bodyPr/>
        <a:lstStyle/>
        <a:p>
          <a:endParaRPr lang="es-MX"/>
        </a:p>
      </dgm:t>
    </dgm:pt>
    <dgm:pt modelId="{757838F4-926A-41DD-A1F8-8CC5CE29109A}" type="sibTrans" cxnId="{F7DB3BD8-3482-4A6B-A580-44847189181A}">
      <dgm:prSet/>
      <dgm:spPr/>
      <dgm:t>
        <a:bodyPr/>
        <a:lstStyle/>
        <a:p>
          <a:endParaRPr lang="es-MX"/>
        </a:p>
      </dgm:t>
    </dgm:pt>
    <dgm:pt modelId="{9580CBD9-15D3-452F-8AF0-456B4142D7ED}">
      <dgm:prSet phldrT="[Texto]" custT="1"/>
      <dgm:spPr/>
      <dgm:t>
        <a:bodyPr/>
        <a:lstStyle/>
        <a:p>
          <a:r>
            <a:rPr lang="en-US" sz="2400" dirty="0" err="1"/>
            <a:t>Polysplenia</a:t>
          </a:r>
          <a:endParaRPr lang="es-MX" sz="2400" dirty="0"/>
        </a:p>
      </dgm:t>
    </dgm:pt>
    <dgm:pt modelId="{2879028A-438A-4B1B-82A4-F9368B8A8489}" type="parTrans" cxnId="{9B7B8806-A2A7-464F-8242-0F5AB52E2788}">
      <dgm:prSet/>
      <dgm:spPr/>
      <dgm:t>
        <a:bodyPr/>
        <a:lstStyle/>
        <a:p>
          <a:endParaRPr lang="es-MX"/>
        </a:p>
      </dgm:t>
    </dgm:pt>
    <dgm:pt modelId="{D7581B4F-5FE8-4FE3-A027-140F2AE700FD}" type="sibTrans" cxnId="{9B7B8806-A2A7-464F-8242-0F5AB52E2788}">
      <dgm:prSet/>
      <dgm:spPr/>
      <dgm:t>
        <a:bodyPr/>
        <a:lstStyle/>
        <a:p>
          <a:endParaRPr lang="es-MX"/>
        </a:p>
      </dgm:t>
    </dgm:pt>
    <dgm:pt modelId="{FC0F7C33-5868-4842-8ECF-289D9B015544}" type="pres">
      <dgm:prSet presAssocID="{08629D27-B771-4AD3-8ECD-7A56E75DA1B7}" presName="diagram" presStyleCnt="0">
        <dgm:presLayoutVars>
          <dgm:dir/>
          <dgm:resizeHandles val="exact"/>
        </dgm:presLayoutVars>
      </dgm:prSet>
      <dgm:spPr/>
    </dgm:pt>
    <dgm:pt modelId="{6140695E-29A6-48DD-BC86-67A76C22E1EA}" type="pres">
      <dgm:prSet presAssocID="{7A753DC7-981C-43F2-B847-AC8A21B77D20}" presName="node" presStyleLbl="node1" presStyleIdx="0" presStyleCnt="6">
        <dgm:presLayoutVars>
          <dgm:bulletEnabled val="1"/>
        </dgm:presLayoutVars>
      </dgm:prSet>
      <dgm:spPr/>
    </dgm:pt>
    <dgm:pt modelId="{C71B2A8F-3433-4841-9295-3FB1903AC8BF}" type="pres">
      <dgm:prSet presAssocID="{D7929B73-2D4F-4E67-BD20-169CCB466588}" presName="sibTrans" presStyleCnt="0"/>
      <dgm:spPr/>
    </dgm:pt>
    <dgm:pt modelId="{FFB6DB48-FB58-46ED-8A97-3B20376EB43A}" type="pres">
      <dgm:prSet presAssocID="{6C890232-7E6A-406D-BCA7-653F6ACB7AE5}" presName="node" presStyleLbl="node1" presStyleIdx="1" presStyleCnt="6">
        <dgm:presLayoutVars>
          <dgm:bulletEnabled val="1"/>
        </dgm:presLayoutVars>
      </dgm:prSet>
      <dgm:spPr/>
    </dgm:pt>
    <dgm:pt modelId="{7EC58C78-B70A-4164-95C3-331D75F4F770}" type="pres">
      <dgm:prSet presAssocID="{5CD74009-3017-40FA-85EA-447D74D61DCD}" presName="sibTrans" presStyleCnt="0"/>
      <dgm:spPr/>
    </dgm:pt>
    <dgm:pt modelId="{825B5769-B4C5-45D5-81B0-AD12B894BE45}" type="pres">
      <dgm:prSet presAssocID="{7576F646-D021-4A3D-93BD-B71B810F820B}" presName="node" presStyleLbl="node1" presStyleIdx="2" presStyleCnt="6">
        <dgm:presLayoutVars>
          <dgm:bulletEnabled val="1"/>
        </dgm:presLayoutVars>
      </dgm:prSet>
      <dgm:spPr/>
    </dgm:pt>
    <dgm:pt modelId="{9479482B-F8A2-4E19-B652-693917C0BFE5}" type="pres">
      <dgm:prSet presAssocID="{1775E6D9-2FA3-4F2F-AEBA-ADF93FC7B890}" presName="sibTrans" presStyleCnt="0"/>
      <dgm:spPr/>
    </dgm:pt>
    <dgm:pt modelId="{9C211C6C-E58B-4A80-898E-1B4EAEE6C4CA}" type="pres">
      <dgm:prSet presAssocID="{5BBBAD8F-33A6-4F48-B1C2-B9C647683F9F}" presName="node" presStyleLbl="node1" presStyleIdx="3" presStyleCnt="6">
        <dgm:presLayoutVars>
          <dgm:bulletEnabled val="1"/>
        </dgm:presLayoutVars>
      </dgm:prSet>
      <dgm:spPr/>
    </dgm:pt>
    <dgm:pt modelId="{3A72BAF1-D485-4172-A1B7-2950E1A19B49}" type="pres">
      <dgm:prSet presAssocID="{90B87886-8905-47C7-A959-9C4121A57DFE}" presName="sibTrans" presStyleCnt="0"/>
      <dgm:spPr/>
    </dgm:pt>
    <dgm:pt modelId="{D112A6DC-D40F-4FBD-8399-4EE97D1C7FA1}" type="pres">
      <dgm:prSet presAssocID="{C7951E77-AFA6-43A5-859F-E543956C0BB5}" presName="node" presStyleLbl="node1" presStyleIdx="4" presStyleCnt="6">
        <dgm:presLayoutVars>
          <dgm:bulletEnabled val="1"/>
        </dgm:presLayoutVars>
      </dgm:prSet>
      <dgm:spPr/>
    </dgm:pt>
    <dgm:pt modelId="{D4EE8FC0-0B9E-424A-A5C1-909C8EAB5138}" type="pres">
      <dgm:prSet presAssocID="{757838F4-926A-41DD-A1F8-8CC5CE29109A}" presName="sibTrans" presStyleCnt="0"/>
      <dgm:spPr/>
    </dgm:pt>
    <dgm:pt modelId="{EEF60518-7615-4835-8329-8CDA14BABE95}" type="pres">
      <dgm:prSet presAssocID="{9580CBD9-15D3-452F-8AF0-456B4142D7ED}" presName="node" presStyleLbl="node1" presStyleIdx="5" presStyleCnt="6">
        <dgm:presLayoutVars>
          <dgm:bulletEnabled val="1"/>
        </dgm:presLayoutVars>
      </dgm:prSet>
      <dgm:spPr/>
    </dgm:pt>
  </dgm:ptLst>
  <dgm:cxnLst>
    <dgm:cxn modelId="{9B7B8806-A2A7-464F-8242-0F5AB52E2788}" srcId="{08629D27-B771-4AD3-8ECD-7A56E75DA1B7}" destId="{9580CBD9-15D3-452F-8AF0-456B4142D7ED}" srcOrd="5" destOrd="0" parTransId="{2879028A-438A-4B1B-82A4-F9368B8A8489}" sibTransId="{D7581B4F-5FE8-4FE3-A027-140F2AE700FD}"/>
    <dgm:cxn modelId="{9D999910-D617-4F05-B84A-625ED314275F}" srcId="{08629D27-B771-4AD3-8ECD-7A56E75DA1B7}" destId="{7A753DC7-981C-43F2-B847-AC8A21B77D20}" srcOrd="0" destOrd="0" parTransId="{AAEEAB55-B47E-41B9-AAA1-A314496B8F96}" sibTransId="{D7929B73-2D4F-4E67-BD20-169CCB466588}"/>
    <dgm:cxn modelId="{D6E59523-54E2-4442-B09F-2796D5CDCD41}" type="presOf" srcId="{9580CBD9-15D3-452F-8AF0-456B4142D7ED}" destId="{EEF60518-7615-4835-8329-8CDA14BABE95}" srcOrd="0" destOrd="0" presId="urn:microsoft.com/office/officeart/2005/8/layout/default"/>
    <dgm:cxn modelId="{ABB0635F-669B-4BD5-A57B-B0CCB348553B}" type="presOf" srcId="{08629D27-B771-4AD3-8ECD-7A56E75DA1B7}" destId="{FC0F7C33-5868-4842-8ECF-289D9B015544}" srcOrd="0" destOrd="0" presId="urn:microsoft.com/office/officeart/2005/8/layout/default"/>
    <dgm:cxn modelId="{84241060-8EE3-4C92-A4CE-71CC7FAF9E7D}" type="presOf" srcId="{7576F646-D021-4A3D-93BD-B71B810F820B}" destId="{825B5769-B4C5-45D5-81B0-AD12B894BE45}" srcOrd="0" destOrd="0" presId="urn:microsoft.com/office/officeart/2005/8/layout/default"/>
    <dgm:cxn modelId="{5AB4BE44-E2BB-4F8E-9973-36B3B3694F82}" type="presOf" srcId="{C7951E77-AFA6-43A5-859F-E543956C0BB5}" destId="{D112A6DC-D40F-4FBD-8399-4EE97D1C7FA1}" srcOrd="0" destOrd="0" presId="urn:microsoft.com/office/officeart/2005/8/layout/default"/>
    <dgm:cxn modelId="{3F305969-5270-48F4-906F-3B8E6CA1A339}" type="presOf" srcId="{7A753DC7-981C-43F2-B847-AC8A21B77D20}" destId="{6140695E-29A6-48DD-BC86-67A76C22E1EA}" srcOrd="0" destOrd="0" presId="urn:microsoft.com/office/officeart/2005/8/layout/default"/>
    <dgm:cxn modelId="{38D5B79D-F650-4AC9-950F-241B29235E10}" srcId="{08629D27-B771-4AD3-8ECD-7A56E75DA1B7}" destId="{5BBBAD8F-33A6-4F48-B1C2-B9C647683F9F}" srcOrd="3" destOrd="0" parTransId="{2AABF006-6173-497B-ADDA-D1EE603167AC}" sibTransId="{90B87886-8905-47C7-A959-9C4121A57DFE}"/>
    <dgm:cxn modelId="{AA93C8A0-948C-4553-8524-C28F7C7E927D}" type="presOf" srcId="{6C890232-7E6A-406D-BCA7-653F6ACB7AE5}" destId="{FFB6DB48-FB58-46ED-8A97-3B20376EB43A}" srcOrd="0" destOrd="0" presId="urn:microsoft.com/office/officeart/2005/8/layout/default"/>
    <dgm:cxn modelId="{6B58E3AE-7307-456F-BB14-8BF4B65B7EF8}" type="presOf" srcId="{5BBBAD8F-33A6-4F48-B1C2-B9C647683F9F}" destId="{9C211C6C-E58B-4A80-898E-1B4EAEE6C4CA}" srcOrd="0" destOrd="0" presId="urn:microsoft.com/office/officeart/2005/8/layout/default"/>
    <dgm:cxn modelId="{8C2F52CD-05BD-44EE-B44A-1EB45390C3FA}" srcId="{08629D27-B771-4AD3-8ECD-7A56E75DA1B7}" destId="{6C890232-7E6A-406D-BCA7-653F6ACB7AE5}" srcOrd="1" destOrd="0" parTransId="{22311298-B0B6-4499-9FE2-B184FDB2F1D2}" sibTransId="{5CD74009-3017-40FA-85EA-447D74D61DCD}"/>
    <dgm:cxn modelId="{F7DB3BD8-3482-4A6B-A580-44847189181A}" srcId="{08629D27-B771-4AD3-8ECD-7A56E75DA1B7}" destId="{C7951E77-AFA6-43A5-859F-E543956C0BB5}" srcOrd="4" destOrd="0" parTransId="{70F6AA2C-A565-4F65-A079-C3ACCBB2E489}" sibTransId="{757838F4-926A-41DD-A1F8-8CC5CE29109A}"/>
    <dgm:cxn modelId="{A10174DF-AB23-4EB5-AD7C-05F637C5383F}" srcId="{08629D27-B771-4AD3-8ECD-7A56E75DA1B7}" destId="{7576F646-D021-4A3D-93BD-B71B810F820B}" srcOrd="2" destOrd="0" parTransId="{9D8D4261-7900-4EE7-9B9A-BCC558ADBB9D}" sibTransId="{1775E6D9-2FA3-4F2F-AEBA-ADF93FC7B890}"/>
    <dgm:cxn modelId="{E04DC29C-B34B-4665-80E3-C3A2FF925FAD}" type="presParOf" srcId="{FC0F7C33-5868-4842-8ECF-289D9B015544}" destId="{6140695E-29A6-48DD-BC86-67A76C22E1EA}" srcOrd="0" destOrd="0" presId="urn:microsoft.com/office/officeart/2005/8/layout/default"/>
    <dgm:cxn modelId="{0DF7B41C-2C45-4062-AEB5-02D432F02544}" type="presParOf" srcId="{FC0F7C33-5868-4842-8ECF-289D9B015544}" destId="{C71B2A8F-3433-4841-9295-3FB1903AC8BF}" srcOrd="1" destOrd="0" presId="urn:microsoft.com/office/officeart/2005/8/layout/default"/>
    <dgm:cxn modelId="{F1EC7CA1-659F-486D-9743-05FF45FACBB6}" type="presParOf" srcId="{FC0F7C33-5868-4842-8ECF-289D9B015544}" destId="{FFB6DB48-FB58-46ED-8A97-3B20376EB43A}" srcOrd="2" destOrd="0" presId="urn:microsoft.com/office/officeart/2005/8/layout/default"/>
    <dgm:cxn modelId="{1CC079B8-D221-4565-8440-B179114AEB06}" type="presParOf" srcId="{FC0F7C33-5868-4842-8ECF-289D9B015544}" destId="{7EC58C78-B70A-4164-95C3-331D75F4F770}" srcOrd="3" destOrd="0" presId="urn:microsoft.com/office/officeart/2005/8/layout/default"/>
    <dgm:cxn modelId="{28102E56-D13C-4984-96D1-CE96CAC034F2}" type="presParOf" srcId="{FC0F7C33-5868-4842-8ECF-289D9B015544}" destId="{825B5769-B4C5-45D5-81B0-AD12B894BE45}" srcOrd="4" destOrd="0" presId="urn:microsoft.com/office/officeart/2005/8/layout/default"/>
    <dgm:cxn modelId="{89041518-AE50-4CA0-88DB-23D205BD458F}" type="presParOf" srcId="{FC0F7C33-5868-4842-8ECF-289D9B015544}" destId="{9479482B-F8A2-4E19-B652-693917C0BFE5}" srcOrd="5" destOrd="0" presId="urn:microsoft.com/office/officeart/2005/8/layout/default"/>
    <dgm:cxn modelId="{FAA5273F-5A8B-48BE-A6E6-65985184DF0B}" type="presParOf" srcId="{FC0F7C33-5868-4842-8ECF-289D9B015544}" destId="{9C211C6C-E58B-4A80-898E-1B4EAEE6C4CA}" srcOrd="6" destOrd="0" presId="urn:microsoft.com/office/officeart/2005/8/layout/default"/>
    <dgm:cxn modelId="{83665D11-6A07-43F1-A90E-C6A3178BFF67}" type="presParOf" srcId="{FC0F7C33-5868-4842-8ECF-289D9B015544}" destId="{3A72BAF1-D485-4172-A1B7-2950E1A19B49}" srcOrd="7" destOrd="0" presId="urn:microsoft.com/office/officeart/2005/8/layout/default"/>
    <dgm:cxn modelId="{DC532127-67FD-4E8B-91B3-E4D687ACC240}" type="presParOf" srcId="{FC0F7C33-5868-4842-8ECF-289D9B015544}" destId="{D112A6DC-D40F-4FBD-8399-4EE97D1C7FA1}" srcOrd="8" destOrd="0" presId="urn:microsoft.com/office/officeart/2005/8/layout/default"/>
    <dgm:cxn modelId="{FD835A51-EC7D-4BD5-9A8C-D1E8D91BA2A1}" type="presParOf" srcId="{FC0F7C33-5868-4842-8ECF-289D9B015544}" destId="{D4EE8FC0-0B9E-424A-A5C1-909C8EAB5138}" srcOrd="9" destOrd="0" presId="urn:microsoft.com/office/officeart/2005/8/layout/default"/>
    <dgm:cxn modelId="{75B3C3F8-5383-433D-89F0-C9C554B37736}" type="presParOf" srcId="{FC0F7C33-5868-4842-8ECF-289D9B015544}" destId="{EEF60518-7615-4835-8329-8CDA14BABE95}"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695E-29A6-48DD-BC86-67A76C22E1EA}">
      <dsp:nvSpPr>
        <dsp:cNvPr id="0" name=""/>
        <dsp:cNvSpPr/>
      </dsp:nvSpPr>
      <dsp:spPr>
        <a:xfrm>
          <a:off x="0" y="268400"/>
          <a:ext cx="2224768" cy="13348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Interruption of the inferior cava vein</a:t>
          </a:r>
          <a:endParaRPr lang="es-MX" sz="2400" kern="1200" dirty="0"/>
        </a:p>
      </dsp:txBody>
      <dsp:txXfrm>
        <a:off x="0" y="268400"/>
        <a:ext cx="2224768" cy="1334860"/>
      </dsp:txXfrm>
    </dsp:sp>
    <dsp:sp modelId="{FFB6DB48-FB58-46ED-8A97-3B20376EB43A}">
      <dsp:nvSpPr>
        <dsp:cNvPr id="0" name=""/>
        <dsp:cNvSpPr/>
      </dsp:nvSpPr>
      <dsp:spPr>
        <a:xfrm>
          <a:off x="2447244" y="268400"/>
          <a:ext cx="2224768" cy="133486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Preduodenal portal vein</a:t>
          </a:r>
          <a:endParaRPr lang="es-MX" sz="2400" kern="1200" dirty="0"/>
        </a:p>
      </dsp:txBody>
      <dsp:txXfrm>
        <a:off x="2447244" y="268400"/>
        <a:ext cx="2224768" cy="1334860"/>
      </dsp:txXfrm>
    </dsp:sp>
    <dsp:sp modelId="{825B5769-B4C5-45D5-81B0-AD12B894BE45}">
      <dsp:nvSpPr>
        <dsp:cNvPr id="0" name=""/>
        <dsp:cNvSpPr/>
      </dsp:nvSpPr>
      <dsp:spPr>
        <a:xfrm>
          <a:off x="4894489" y="268400"/>
          <a:ext cx="2224768" cy="133486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Abnormal intestinal rotation</a:t>
          </a:r>
          <a:endParaRPr lang="es-MX" sz="2400" kern="1200" dirty="0"/>
        </a:p>
      </dsp:txBody>
      <dsp:txXfrm>
        <a:off x="4894489" y="268400"/>
        <a:ext cx="2224768" cy="1334860"/>
      </dsp:txXfrm>
    </dsp:sp>
    <dsp:sp modelId="{9C211C6C-E58B-4A80-898E-1B4EAEE6C4CA}">
      <dsp:nvSpPr>
        <dsp:cNvPr id="0" name=""/>
        <dsp:cNvSpPr/>
      </dsp:nvSpPr>
      <dsp:spPr>
        <a:xfrm>
          <a:off x="0" y="1825738"/>
          <a:ext cx="2224768" cy="133486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Complete visceral transposition</a:t>
          </a:r>
          <a:endParaRPr lang="es-MX" sz="2400" kern="1200" dirty="0"/>
        </a:p>
      </dsp:txBody>
      <dsp:txXfrm>
        <a:off x="0" y="1825738"/>
        <a:ext cx="2224768" cy="1334860"/>
      </dsp:txXfrm>
    </dsp:sp>
    <dsp:sp modelId="{D112A6DC-D40F-4FBD-8399-4EE97D1C7FA1}">
      <dsp:nvSpPr>
        <dsp:cNvPr id="0" name=""/>
        <dsp:cNvSpPr/>
      </dsp:nvSpPr>
      <dsp:spPr>
        <a:xfrm>
          <a:off x="2447244" y="1825738"/>
          <a:ext cx="2224768" cy="133486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Cardiac anomalies</a:t>
          </a:r>
          <a:endParaRPr lang="es-MX" sz="2400" kern="1200" dirty="0"/>
        </a:p>
      </dsp:txBody>
      <dsp:txXfrm>
        <a:off x="2447244" y="1825738"/>
        <a:ext cx="2224768" cy="1334860"/>
      </dsp:txXfrm>
    </dsp:sp>
    <dsp:sp modelId="{EEF60518-7615-4835-8329-8CDA14BABE95}">
      <dsp:nvSpPr>
        <dsp:cNvPr id="0" name=""/>
        <dsp:cNvSpPr/>
      </dsp:nvSpPr>
      <dsp:spPr>
        <a:xfrm>
          <a:off x="4894489" y="1825738"/>
          <a:ext cx="2224768" cy="133486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Polysplenia</a:t>
          </a:r>
          <a:endParaRPr lang="es-MX" sz="2400" kern="1200" dirty="0"/>
        </a:p>
      </dsp:txBody>
      <dsp:txXfrm>
        <a:off x="4894489" y="1825738"/>
        <a:ext cx="2224768" cy="13348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FC25D-79AA-4289-A45B-0E70F149E401}" type="datetimeFigureOut">
              <a:rPr lang="es-MX" smtClean="0"/>
              <a:t>20/09/2024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947237-2780-46BE-B334-940C7FFDFFDB}" type="slidenum">
              <a:rPr lang="es-MX" smtClean="0"/>
              <a:t>‹Nº›</a:t>
            </a:fld>
            <a:endParaRPr lang="es-MX"/>
          </a:p>
        </p:txBody>
      </p:sp>
    </p:spTree>
    <p:extLst>
      <p:ext uri="{BB962C8B-B14F-4D97-AF65-F5344CB8AC3E}">
        <p14:creationId xmlns:p14="http://schemas.microsoft.com/office/powerpoint/2010/main" val="4251704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48A87A34-81AB-432B-8DAE-1953F412C126}" type="datetimeFigureOut">
              <a:rPr lang="en-US" smtClean="0"/>
              <a:pPr/>
              <a:t>9/20/2024</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D22F896-40B5-4ADD-8801-0D06FADFA095}" type="slidenum">
              <a:rPr lang="en-US" smtClean="0"/>
              <a:t>‹Nº›</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96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750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090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0189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75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64281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78489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9069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14125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4147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64645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8A87A34-81AB-432B-8DAE-1953F412C126}" type="datetimeFigureOut">
              <a:rPr lang="en-US" smtClean="0"/>
              <a:pPr/>
              <a:t>9/20/2024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749282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A27AB38-A56B-F296-3D46-8D1B07859C42}"/>
              </a:ext>
            </a:extLst>
          </p:cNvPr>
          <p:cNvSpPr>
            <a:spLocks noGrp="1"/>
          </p:cNvSpPr>
          <p:nvPr>
            <p:ph type="subTitle" idx="1"/>
          </p:nvPr>
        </p:nvSpPr>
        <p:spPr>
          <a:xfrm>
            <a:off x="1759237" y="4103620"/>
            <a:ext cx="8673427" cy="1322587"/>
          </a:xfrm>
        </p:spPr>
        <p:txBody>
          <a:bodyPr/>
          <a:lstStyle/>
          <a:p>
            <a:r>
              <a:rPr lang="es-MX" sz="1800" b="0" i="0" dirty="0">
                <a:solidFill>
                  <a:srgbClr val="000000"/>
                </a:solidFill>
                <a:effectLst/>
                <a:latin typeface="Arial" panose="020B0604020202020204" pitchFamily="34" charset="0"/>
                <a:cs typeface="Arial" panose="020B0604020202020204" pitchFamily="34" charset="0"/>
              </a:rPr>
              <a:t>Dr. Ishtar Cabrera Lozano//Dr. Nidia De Monserrat Arreola Gutiérrez// Dr. Antonio Murillo//Dr. </a:t>
            </a:r>
            <a:r>
              <a:rPr lang="es-MX" sz="1800" dirty="0">
                <a:solidFill>
                  <a:srgbClr val="000000"/>
                </a:solidFill>
                <a:latin typeface="Arial" panose="020B0604020202020204" pitchFamily="34" charset="0"/>
                <a:cs typeface="Arial" panose="020B0604020202020204" pitchFamily="34" charset="0"/>
              </a:rPr>
              <a:t>José Manuel Zertuche//Dr. Verónica Paredes Escalera </a:t>
            </a:r>
            <a:endParaRPr lang="es-MX" sz="1800" b="0" i="0" dirty="0">
              <a:solidFill>
                <a:srgbClr val="000000"/>
              </a:solidFill>
              <a:effectLst/>
              <a:latin typeface="Arial" panose="020B0604020202020204" pitchFamily="34" charset="0"/>
              <a:cs typeface="Arial" panose="020B0604020202020204" pitchFamily="34" charset="0"/>
            </a:endParaRPr>
          </a:p>
          <a:p>
            <a:endParaRPr lang="es-MX" dirty="0">
              <a:solidFill>
                <a:schemeClr val="tx1"/>
              </a:solidFill>
            </a:endParaRPr>
          </a:p>
        </p:txBody>
      </p:sp>
      <p:pic>
        <p:nvPicPr>
          <p:cNvPr id="4" name="Imagen 2">
            <a:extLst>
              <a:ext uri="{FF2B5EF4-FFF2-40B4-BE49-F238E27FC236}">
                <a16:creationId xmlns:a16="http://schemas.microsoft.com/office/drawing/2014/main" id="{C21D89AA-4635-CB13-94FD-74D6DC8479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9062" y="306737"/>
            <a:ext cx="1547661" cy="145856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a:extLst>
              <a:ext uri="{FF2B5EF4-FFF2-40B4-BE49-F238E27FC236}">
                <a16:creationId xmlns:a16="http://schemas.microsoft.com/office/drawing/2014/main" id="{74429538-51EC-B146-992C-6ED1856BA409}"/>
              </a:ext>
            </a:extLst>
          </p:cNvPr>
          <p:cNvPicPr>
            <a:picLocks noChangeAspect="1"/>
          </p:cNvPicPr>
          <p:nvPr/>
        </p:nvPicPr>
        <p:blipFill rotWithShape="1">
          <a:blip r:embed="rId3"/>
          <a:srcRect l="5625" t="23758" r="36875" b="57187"/>
          <a:stretch/>
        </p:blipFill>
        <p:spPr>
          <a:xfrm>
            <a:off x="265277" y="306736"/>
            <a:ext cx="7010400" cy="1306164"/>
          </a:xfrm>
          <a:prstGeom prst="rect">
            <a:avLst/>
          </a:prstGeom>
        </p:spPr>
      </p:pic>
      <p:sp>
        <p:nvSpPr>
          <p:cNvPr id="7" name="Rectángulo 6">
            <a:extLst>
              <a:ext uri="{FF2B5EF4-FFF2-40B4-BE49-F238E27FC236}">
                <a16:creationId xmlns:a16="http://schemas.microsoft.com/office/drawing/2014/main" id="{5621678A-6F39-E4B1-7705-101BC4134811}"/>
              </a:ext>
            </a:extLst>
          </p:cNvPr>
          <p:cNvSpPr/>
          <p:nvPr/>
        </p:nvSpPr>
        <p:spPr>
          <a:xfrm>
            <a:off x="503892" y="2551837"/>
            <a:ext cx="11184216" cy="954107"/>
          </a:xfrm>
          <a:prstGeom prst="rect">
            <a:avLst/>
          </a:prstGeom>
          <a:noFill/>
        </p:spPr>
        <p:txBody>
          <a:bodyPr wrap="none" lIns="91440" tIns="45720" rIns="91440" bIns="45720">
            <a:spAutoFit/>
          </a:bodyPr>
          <a:lstStyle/>
          <a:p>
            <a:pPr algn="ctr"/>
            <a:r>
              <a:rPr lang="es-MX"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uFill>
                  <a:solidFill>
                    <a:srgbClr val="000000"/>
                  </a:solidFill>
                </a:uFill>
                <a:latin typeface="+mn-lt"/>
                <a:ea typeface="Arial Unicode MS"/>
                <a:cs typeface="Arial Unicode MS"/>
              </a:rPr>
              <a:t>LIVER TRASPLANT IN A PATIENT WITH SYNDROMATIC BYLE ATRESIA</a:t>
            </a:r>
          </a:p>
          <a:p>
            <a:pPr algn="ctr"/>
            <a:r>
              <a:rPr lang="es-MX"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uFill>
                  <a:solidFill>
                    <a:srgbClr val="000000"/>
                  </a:solidFill>
                </a:uFill>
                <a:latin typeface="+mn-lt"/>
                <a:ea typeface="Arial Unicode MS"/>
                <a:cs typeface="Arial Unicode MS"/>
              </a:rPr>
              <a:t>WTHOUT</a:t>
            </a:r>
            <a:r>
              <a:rPr lang="es-MX" sz="2800" b="1" dirty="0">
                <a:ln w="9525">
                  <a:solidFill>
                    <a:schemeClr val="bg1"/>
                  </a:solidFill>
                  <a:prstDash val="solid"/>
                </a:ln>
                <a:effectLst>
                  <a:outerShdw blurRad="12700" dist="38100" dir="2700000" algn="tl" rotWithShape="0">
                    <a:schemeClr val="bg1">
                      <a:lumMod val="50000"/>
                    </a:schemeClr>
                  </a:outerShdw>
                </a:effectLst>
                <a:uFill>
                  <a:solidFill>
                    <a:srgbClr val="000000"/>
                  </a:solidFill>
                </a:uFill>
                <a:ea typeface="Arial Unicode MS"/>
                <a:cs typeface="Arial Unicode MS"/>
              </a:rPr>
              <a:t> </a:t>
            </a:r>
            <a:r>
              <a:rPr lang="es-MX"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uFill>
                  <a:solidFill>
                    <a:srgbClr val="000000"/>
                  </a:solidFill>
                </a:uFill>
                <a:latin typeface="+mn-lt"/>
                <a:ea typeface="Arial Unicode MS"/>
                <a:cs typeface="Arial Unicode MS"/>
              </a:rPr>
              <a:t>POLYSPLENIA CASE REPORT</a:t>
            </a:r>
            <a:endParaRPr lang="es-MX" sz="2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CuadroTexto 1">
            <a:extLst>
              <a:ext uri="{FF2B5EF4-FFF2-40B4-BE49-F238E27FC236}">
                <a16:creationId xmlns:a16="http://schemas.microsoft.com/office/drawing/2014/main" id="{05BBC5EA-3430-5ADF-B322-85653A79052E}"/>
              </a:ext>
            </a:extLst>
          </p:cNvPr>
          <p:cNvSpPr txBox="1"/>
          <p:nvPr/>
        </p:nvSpPr>
        <p:spPr>
          <a:xfrm>
            <a:off x="9581322" y="5839217"/>
            <a:ext cx="2716696" cy="369332"/>
          </a:xfrm>
          <a:prstGeom prst="rect">
            <a:avLst/>
          </a:prstGeom>
          <a:noFill/>
        </p:spPr>
        <p:txBody>
          <a:bodyPr wrap="square" rtlCol="0">
            <a:spAutoFit/>
          </a:bodyPr>
          <a:lstStyle/>
          <a:p>
            <a:r>
              <a:rPr lang="es-MX" dirty="0" err="1"/>
              <a:t>September</a:t>
            </a:r>
            <a:r>
              <a:rPr lang="es-MX" dirty="0"/>
              <a:t> 2024</a:t>
            </a:r>
          </a:p>
        </p:txBody>
      </p:sp>
    </p:spTree>
    <p:extLst>
      <p:ext uri="{BB962C8B-B14F-4D97-AF65-F5344CB8AC3E}">
        <p14:creationId xmlns:p14="http://schemas.microsoft.com/office/powerpoint/2010/main" val="1054993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25683-B0E4-030C-FA4D-DA110857816A}"/>
              </a:ext>
            </a:extLst>
          </p:cNvPr>
          <p:cNvSpPr>
            <a:spLocks noGrp="1"/>
          </p:cNvSpPr>
          <p:nvPr>
            <p:ph type="title"/>
          </p:nvPr>
        </p:nvSpPr>
        <p:spPr>
          <a:xfrm>
            <a:off x="1140143" y="251459"/>
            <a:ext cx="9875520" cy="1356360"/>
          </a:xfrm>
        </p:spPr>
        <p:txBody>
          <a:bodyPr/>
          <a:lstStyle/>
          <a:p>
            <a:r>
              <a:rPr lang="es-MX" dirty="0" err="1">
                <a:solidFill>
                  <a:schemeClr val="tx1"/>
                </a:solidFill>
              </a:rPr>
              <a:t>Introduction</a:t>
            </a:r>
            <a:endParaRPr lang="es-MX" dirty="0">
              <a:solidFill>
                <a:schemeClr val="tx1"/>
              </a:solidFill>
            </a:endParaRPr>
          </a:p>
        </p:txBody>
      </p:sp>
      <p:graphicFrame>
        <p:nvGraphicFramePr>
          <p:cNvPr id="4" name="Diagrama 3">
            <a:extLst>
              <a:ext uri="{FF2B5EF4-FFF2-40B4-BE49-F238E27FC236}">
                <a16:creationId xmlns:a16="http://schemas.microsoft.com/office/drawing/2014/main" id="{ABAB0B0E-D7B8-0ED9-7805-0B22A5B19A15}"/>
              </a:ext>
            </a:extLst>
          </p:cNvPr>
          <p:cNvGraphicFramePr/>
          <p:nvPr>
            <p:extLst>
              <p:ext uri="{D42A27DB-BD31-4B8C-83A1-F6EECF244321}">
                <p14:modId xmlns:p14="http://schemas.microsoft.com/office/powerpoint/2010/main" val="3211431149"/>
              </p:ext>
            </p:extLst>
          </p:nvPr>
        </p:nvGraphicFramePr>
        <p:xfrm>
          <a:off x="2251135" y="2913090"/>
          <a:ext cx="711925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contenido 2">
            <a:extLst>
              <a:ext uri="{FF2B5EF4-FFF2-40B4-BE49-F238E27FC236}">
                <a16:creationId xmlns:a16="http://schemas.microsoft.com/office/drawing/2014/main" id="{4B37CD7B-59AF-1F54-8A01-7916C1CDA83F}"/>
              </a:ext>
            </a:extLst>
          </p:cNvPr>
          <p:cNvSpPr>
            <a:spLocks noGrp="1"/>
          </p:cNvSpPr>
          <p:nvPr>
            <p:ph idx="1"/>
          </p:nvPr>
        </p:nvSpPr>
        <p:spPr>
          <a:xfrm>
            <a:off x="1143000" y="1329291"/>
            <a:ext cx="9872663" cy="4475162"/>
          </a:xfrm>
        </p:spPr>
        <p:txBody>
          <a:bodyPr>
            <a:normAutofit/>
          </a:bodyPr>
          <a:lstStyle/>
          <a:p>
            <a:pPr algn="just"/>
            <a:r>
              <a:rPr lang="en-US" sz="2000" dirty="0">
                <a:solidFill>
                  <a:schemeClr val="tx1"/>
                </a:solidFill>
              </a:rPr>
              <a:t>Biliary atresia (BA) is obliterative cholangiopathy </a:t>
            </a:r>
          </a:p>
          <a:p>
            <a:pPr algn="just"/>
            <a:r>
              <a:rPr lang="en-US" sz="2000" dirty="0">
                <a:solidFill>
                  <a:schemeClr val="tx1"/>
                </a:solidFill>
              </a:rPr>
              <a:t>Syndromic BA is associated with other congenital anomalies. </a:t>
            </a:r>
          </a:p>
          <a:p>
            <a:pPr algn="just"/>
            <a:r>
              <a:rPr lang="en-US" sz="2000" dirty="0">
                <a:solidFill>
                  <a:schemeClr val="tx1"/>
                </a:solidFill>
              </a:rPr>
              <a:t>This occurs in 10% of patients</a:t>
            </a:r>
          </a:p>
          <a:p>
            <a:pPr algn="just"/>
            <a:r>
              <a:rPr lang="en-US" sz="2000" dirty="0">
                <a:solidFill>
                  <a:schemeClr val="tx1"/>
                </a:solidFill>
              </a:rPr>
              <a:t>it´s believed that there is a relationship between BA and maternal diabetes.</a:t>
            </a:r>
            <a:endParaRPr lang="es-MX" sz="2000" dirty="0">
              <a:solidFill>
                <a:schemeClr val="tx1"/>
              </a:solidFill>
            </a:endParaRPr>
          </a:p>
        </p:txBody>
      </p:sp>
      <p:sp>
        <p:nvSpPr>
          <p:cNvPr id="7" name="CuadroTexto 6">
            <a:extLst>
              <a:ext uri="{FF2B5EF4-FFF2-40B4-BE49-F238E27FC236}">
                <a16:creationId xmlns:a16="http://schemas.microsoft.com/office/drawing/2014/main" id="{442841F8-FB58-94C8-3429-8CAE91F860EC}"/>
              </a:ext>
            </a:extLst>
          </p:cNvPr>
          <p:cNvSpPr txBox="1"/>
          <p:nvPr/>
        </p:nvSpPr>
        <p:spPr>
          <a:xfrm>
            <a:off x="222012" y="6124686"/>
            <a:ext cx="11711781" cy="516936"/>
          </a:xfrm>
          <a:prstGeom prst="rect">
            <a:avLst/>
          </a:prstGeom>
          <a:noFill/>
        </p:spPr>
        <p:txBody>
          <a:bodyPr wrap="square">
            <a:spAutoFit/>
          </a:bodyPr>
          <a:lstStyle/>
          <a:p>
            <a:pPr>
              <a:lnSpc>
                <a:spcPct val="107000"/>
              </a:lnSpc>
              <a:spcAft>
                <a:spcPts val="800"/>
              </a:spcAft>
            </a:pPr>
            <a:r>
              <a:rPr lang="es-MX" sz="1000" kern="100" dirty="0">
                <a:effectLst/>
                <a:latin typeface="Calibri" panose="020F0502020204030204" pitchFamily="34" charset="0"/>
                <a:ea typeface="Calibri" panose="020F0502020204030204" pitchFamily="34" charset="0"/>
                <a:cs typeface="Times New Roman" panose="02020603050405020304" pitchFamily="18" charset="0"/>
              </a:rPr>
              <a:t>Ruíz N, Patricia, Aguirre R, Karen, Mesa M, Catalina, &amp; Lara L, Lilian. Atresia biliar sindrómica en un paciente pediátrico: Reporte de caso. </a:t>
            </a:r>
            <a:r>
              <a:rPr lang="es-MX" sz="1000" i="1" kern="100" dirty="0">
                <a:effectLst/>
                <a:latin typeface="Calibri" panose="020F0502020204030204" pitchFamily="34" charset="0"/>
                <a:ea typeface="Calibri" panose="020F0502020204030204" pitchFamily="34" charset="0"/>
                <a:cs typeface="Times New Roman" panose="02020603050405020304" pitchFamily="18" charset="0"/>
              </a:rPr>
              <a:t>Revista colombiana de Gastroenterología</a:t>
            </a:r>
            <a:r>
              <a:rPr lang="es-MX" sz="1000" kern="100" dirty="0">
                <a:effectLst/>
                <a:latin typeface="Calibri" panose="020F0502020204030204" pitchFamily="34" charset="0"/>
                <a:ea typeface="Calibri" panose="020F0502020204030204" pitchFamily="34" charset="0"/>
                <a:cs typeface="Times New Roman" panose="02020603050405020304" pitchFamily="18" charset="0"/>
              </a:rPr>
              <a:t>, 2015; </a:t>
            </a:r>
            <a:r>
              <a:rPr lang="es-MX" sz="1000" i="1" kern="100" dirty="0">
                <a:effectLst/>
                <a:latin typeface="Calibri" panose="020F0502020204030204" pitchFamily="34" charset="0"/>
                <a:ea typeface="Calibri" panose="020F0502020204030204" pitchFamily="34" charset="0"/>
                <a:cs typeface="Times New Roman" panose="02020603050405020304" pitchFamily="18" charset="0"/>
              </a:rPr>
              <a:t>30</a:t>
            </a:r>
            <a:r>
              <a:rPr lang="es-MX" sz="1000" kern="100" dirty="0">
                <a:effectLst/>
                <a:latin typeface="Calibri" panose="020F0502020204030204" pitchFamily="34" charset="0"/>
                <a:ea typeface="Calibri" panose="020F0502020204030204" pitchFamily="34" charset="0"/>
                <a:cs typeface="Times New Roman" panose="02020603050405020304" pitchFamily="18" charset="0"/>
              </a:rPr>
              <a:t> (4), 447-455.</a:t>
            </a:r>
          </a:p>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Schwarz KB, Haber BH, Rosenthal P, et al. Extrahepatic anomalies in infants with biliary atresia: results of a large prospective North American multicenter study. Hepatology 2013; 58:1724</a:t>
            </a:r>
            <a:endParaRPr lang="es-MX"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0579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BBF23-24E9-68FA-AC74-F4C0A55E6588}"/>
              </a:ext>
            </a:extLst>
          </p:cNvPr>
          <p:cNvSpPr>
            <a:spLocks noGrp="1"/>
          </p:cNvSpPr>
          <p:nvPr>
            <p:ph type="title"/>
          </p:nvPr>
        </p:nvSpPr>
        <p:spPr/>
        <p:txBody>
          <a:bodyPr/>
          <a:lstStyle/>
          <a:p>
            <a:r>
              <a:rPr lang="es-MX" dirty="0">
                <a:solidFill>
                  <a:schemeClr val="tx1"/>
                </a:solidFill>
              </a:rPr>
              <a:t>Objetive</a:t>
            </a:r>
          </a:p>
        </p:txBody>
      </p:sp>
      <p:sp>
        <p:nvSpPr>
          <p:cNvPr id="3" name="Marcador de contenido 2">
            <a:extLst>
              <a:ext uri="{FF2B5EF4-FFF2-40B4-BE49-F238E27FC236}">
                <a16:creationId xmlns:a16="http://schemas.microsoft.com/office/drawing/2014/main" id="{B6956618-A1EA-2E43-9561-5EF6D1875676}"/>
              </a:ext>
            </a:extLst>
          </p:cNvPr>
          <p:cNvSpPr>
            <a:spLocks noGrp="1"/>
          </p:cNvSpPr>
          <p:nvPr>
            <p:ph idx="1"/>
          </p:nvPr>
        </p:nvSpPr>
        <p:spPr/>
        <p:txBody>
          <a:bodyPr>
            <a:normAutofit/>
          </a:bodyPr>
          <a:lstStyle/>
          <a:p>
            <a:r>
              <a:rPr lang="es-MX" sz="3200" kern="0" dirty="0" err="1">
                <a:solidFill>
                  <a:schemeClr val="tx1"/>
                </a:solidFill>
                <a:latin typeface="Helvetica" panose="020B0604020202020204" pitchFamily="34" charset="0"/>
                <a:ea typeface="Times New Roman" panose="02020603050405020304" pitchFamily="18" charset="0"/>
                <a:cs typeface="Times New Roman" panose="02020603050405020304" pitchFamily="18" charset="0"/>
              </a:rPr>
              <a:t>E</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xperience</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of</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patient</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with</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syndromatic</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bile</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duct</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atresia and a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related</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living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donor</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liver</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MX" sz="3200" kern="0" dirty="0" err="1">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transplant</a:t>
            </a:r>
            <a:r>
              <a:rPr lang="es-MX" sz="32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t> (LDLT).</a:t>
            </a:r>
            <a:br>
              <a:rPr lang="es-MX" sz="3600" kern="0" dirty="0">
                <a:solidFill>
                  <a:schemeClr val="tx1"/>
                </a:solidFill>
                <a:effectLst/>
                <a:latin typeface="Helvetica" panose="020B0604020202020204" pitchFamily="34" charset="0"/>
                <a:ea typeface="Times New Roman" panose="02020603050405020304" pitchFamily="18" charset="0"/>
                <a:cs typeface="Times New Roman" panose="02020603050405020304" pitchFamily="18" charset="0"/>
              </a:rPr>
            </a:br>
            <a:endParaRPr lang="es-MX" sz="3600" dirty="0">
              <a:solidFill>
                <a:schemeClr val="tx1"/>
              </a:solidFill>
            </a:endParaRPr>
          </a:p>
        </p:txBody>
      </p:sp>
      <p:pic>
        <p:nvPicPr>
          <p:cNvPr id="4" name="Picture 2">
            <a:extLst>
              <a:ext uri="{FF2B5EF4-FFF2-40B4-BE49-F238E27FC236}">
                <a16:creationId xmlns:a16="http://schemas.microsoft.com/office/drawing/2014/main" id="{AB0A1850-26DA-C5EF-8EA1-C99D41C3710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750" l="22771" r="75904">
                        <a14:foregroundMark x1="31205" y1="72250" x2="35060" y2="68000"/>
                        <a14:foregroundMark x1="26265" y1="42000" x2="32892" y2="43750"/>
                        <a14:foregroundMark x1="35060" y1="12500" x2="38434" y2="23250"/>
                        <a14:foregroundMark x1="49880" y1="3750" x2="49398" y2="17500"/>
                        <a14:foregroundMark x1="59759" y1="23750" x2="63373" y2="12500"/>
                        <a14:foregroundMark x1="65783" y1="44750" x2="71807" y2="41500"/>
                        <a14:foregroundMark x1="63012" y1="67500" x2="69398" y2="73250"/>
                      </a14:backgroundRemoval>
                    </a14:imgEffect>
                  </a14:imgLayer>
                </a14:imgProps>
              </a:ext>
              <a:ext uri="{28A0092B-C50C-407E-A947-70E740481C1C}">
                <a14:useLocalDpi xmlns:a14="http://schemas.microsoft.com/office/drawing/2010/main" val="0"/>
              </a:ext>
            </a:extLst>
          </a:blip>
          <a:srcRect/>
          <a:stretch>
            <a:fillRect/>
          </a:stretch>
        </p:blipFill>
        <p:spPr bwMode="auto">
          <a:xfrm>
            <a:off x="3066757" y="3243469"/>
            <a:ext cx="6546020" cy="315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165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E7516-4D80-1FA8-E1B6-BFBBD70F644C}"/>
              </a:ext>
            </a:extLst>
          </p:cNvPr>
          <p:cNvSpPr>
            <a:spLocks noGrp="1"/>
          </p:cNvSpPr>
          <p:nvPr>
            <p:ph type="title"/>
          </p:nvPr>
        </p:nvSpPr>
        <p:spPr/>
        <p:txBody>
          <a:bodyPr/>
          <a:lstStyle/>
          <a:p>
            <a:r>
              <a:rPr lang="es-MX" dirty="0" err="1">
                <a:solidFill>
                  <a:schemeClr val="tx1"/>
                </a:solidFill>
              </a:rPr>
              <a:t>Clinical</a:t>
            </a:r>
            <a:r>
              <a:rPr lang="es-MX" dirty="0">
                <a:solidFill>
                  <a:schemeClr val="tx1"/>
                </a:solidFill>
              </a:rPr>
              <a:t> </a:t>
            </a:r>
            <a:r>
              <a:rPr lang="es-MX" dirty="0" err="1">
                <a:solidFill>
                  <a:schemeClr val="tx1"/>
                </a:solidFill>
              </a:rPr>
              <a:t>report</a:t>
            </a:r>
            <a:endParaRPr lang="es-MX" dirty="0">
              <a:solidFill>
                <a:schemeClr val="tx1"/>
              </a:solidFill>
            </a:endParaRPr>
          </a:p>
        </p:txBody>
      </p:sp>
      <p:sp>
        <p:nvSpPr>
          <p:cNvPr id="3" name="Marcador de contenido 2">
            <a:extLst>
              <a:ext uri="{FF2B5EF4-FFF2-40B4-BE49-F238E27FC236}">
                <a16:creationId xmlns:a16="http://schemas.microsoft.com/office/drawing/2014/main" id="{23524443-C8E4-98B6-DDC7-19DE49C45C88}"/>
              </a:ext>
            </a:extLst>
          </p:cNvPr>
          <p:cNvSpPr>
            <a:spLocks noGrp="1"/>
          </p:cNvSpPr>
          <p:nvPr>
            <p:ph idx="1"/>
          </p:nvPr>
        </p:nvSpPr>
        <p:spPr>
          <a:xfrm>
            <a:off x="536711" y="1965960"/>
            <a:ext cx="8302486" cy="4038600"/>
          </a:xfrm>
        </p:spPr>
        <p:txBody>
          <a:bodyPr>
            <a:normAutofit/>
          </a:bodyPr>
          <a:lstStyle/>
          <a:p>
            <a:r>
              <a:rPr lang="en-US" sz="2400" dirty="0">
                <a:solidFill>
                  <a:schemeClr val="tx1"/>
                </a:solidFill>
              </a:rPr>
              <a:t>Female 1 year 6 months old</a:t>
            </a:r>
          </a:p>
          <a:p>
            <a:r>
              <a:rPr lang="en-US" sz="2400" dirty="0">
                <a:solidFill>
                  <a:schemeClr val="tx1"/>
                </a:solidFill>
              </a:rPr>
              <a:t>Maternal history of type II diabetes</a:t>
            </a:r>
          </a:p>
          <a:p>
            <a:r>
              <a:rPr lang="en-US" sz="2400" dirty="0">
                <a:solidFill>
                  <a:schemeClr val="tx1"/>
                </a:solidFill>
              </a:rPr>
              <a:t>Started suffering from Cholestatic </a:t>
            </a:r>
            <a:r>
              <a:rPr lang="en-US" sz="2400" dirty="0" err="1">
                <a:solidFill>
                  <a:schemeClr val="tx1"/>
                </a:solidFill>
              </a:rPr>
              <a:t>jaudince</a:t>
            </a:r>
            <a:r>
              <a:rPr lang="en-US" sz="2400" dirty="0">
                <a:solidFill>
                  <a:schemeClr val="tx1"/>
                </a:solidFill>
              </a:rPr>
              <a:t> at 15 days of life</a:t>
            </a:r>
          </a:p>
          <a:p>
            <a:r>
              <a:rPr lang="en-US" sz="2400" dirty="0">
                <a:solidFill>
                  <a:schemeClr val="tx1"/>
                </a:solidFill>
              </a:rPr>
              <a:t>Diagnosis of type III BA</a:t>
            </a:r>
          </a:p>
          <a:p>
            <a:r>
              <a:rPr lang="en-US" sz="2400" dirty="0">
                <a:solidFill>
                  <a:schemeClr val="tx1"/>
                </a:solidFill>
              </a:rPr>
              <a:t>Plus another clinical features:</a:t>
            </a:r>
          </a:p>
        </p:txBody>
      </p:sp>
      <p:sp>
        <p:nvSpPr>
          <p:cNvPr id="4" name="CuadroTexto 3">
            <a:extLst>
              <a:ext uri="{FF2B5EF4-FFF2-40B4-BE49-F238E27FC236}">
                <a16:creationId xmlns:a16="http://schemas.microsoft.com/office/drawing/2014/main" id="{A9CB4F3F-FEDA-4B50-70F6-3838A4FF83AE}"/>
              </a:ext>
            </a:extLst>
          </p:cNvPr>
          <p:cNvSpPr txBox="1"/>
          <p:nvPr/>
        </p:nvSpPr>
        <p:spPr>
          <a:xfrm>
            <a:off x="1782419" y="4486632"/>
            <a:ext cx="8302485" cy="2523768"/>
          </a:xfrm>
          <a:prstGeom prst="rect">
            <a:avLst/>
          </a:prstGeom>
          <a:solidFill>
            <a:schemeClr val="accent2">
              <a:lumMod val="40000"/>
              <a:lumOff val="60000"/>
            </a:schemeClr>
          </a:solidFill>
        </p:spPr>
        <p:txBody>
          <a:bodyPr wrap="square" rtlCol="0">
            <a:spAutoFit/>
          </a:bodyPr>
          <a:lstStyle/>
          <a:p>
            <a:pPr>
              <a:buFont typeface="Wingdings" panose="05000000000000000000" pitchFamily="2" charset="2"/>
              <a:buChar char="q"/>
            </a:pPr>
            <a:r>
              <a:rPr lang="en-US" sz="2000" dirty="0">
                <a:solidFill>
                  <a:schemeClr val="tx1"/>
                </a:solidFill>
              </a:rPr>
              <a:t> Malrotation</a:t>
            </a:r>
          </a:p>
          <a:p>
            <a:pPr>
              <a:buFont typeface="Wingdings" panose="05000000000000000000" pitchFamily="2" charset="2"/>
              <a:buChar char="q"/>
            </a:pPr>
            <a:r>
              <a:rPr lang="en-US" sz="2000" dirty="0">
                <a:solidFill>
                  <a:schemeClr val="tx1"/>
                </a:solidFill>
              </a:rPr>
              <a:t> Pre-duodenal portal vein</a:t>
            </a:r>
          </a:p>
          <a:p>
            <a:pPr>
              <a:buFont typeface="Wingdings" panose="05000000000000000000" pitchFamily="2" charset="2"/>
              <a:buChar char="q"/>
            </a:pPr>
            <a:r>
              <a:rPr lang="en-US" sz="2000" dirty="0">
                <a:solidFill>
                  <a:schemeClr val="tx1"/>
                </a:solidFill>
              </a:rPr>
              <a:t>Cardiac </a:t>
            </a:r>
            <a:r>
              <a:rPr lang="en-US" sz="2000" dirty="0" err="1">
                <a:solidFill>
                  <a:schemeClr val="tx1"/>
                </a:solidFill>
              </a:rPr>
              <a:t>anomalie</a:t>
            </a:r>
            <a:r>
              <a:rPr lang="en-US" sz="2000" dirty="0">
                <a:solidFill>
                  <a:schemeClr val="tx1"/>
                </a:solidFill>
              </a:rPr>
              <a:t> Intraventricular septal defect</a:t>
            </a:r>
          </a:p>
          <a:p>
            <a:pPr>
              <a:buFont typeface="Wingdings" panose="05000000000000000000" pitchFamily="2" charset="2"/>
              <a:buChar char="q"/>
            </a:pPr>
            <a:r>
              <a:rPr lang="en-US" sz="2000" dirty="0">
                <a:solidFill>
                  <a:schemeClr val="tx1"/>
                </a:solidFill>
              </a:rPr>
              <a:t>shunt from left to right with a gradient of 60 mm without hemodynamic repercussion</a:t>
            </a:r>
          </a:p>
          <a:p>
            <a:pPr>
              <a:buFont typeface="Wingdings" panose="05000000000000000000" pitchFamily="2" charset="2"/>
              <a:buChar char="q"/>
            </a:pPr>
            <a:r>
              <a:rPr lang="en-US" sz="2000" dirty="0">
                <a:solidFill>
                  <a:schemeClr val="tx1"/>
                </a:solidFill>
              </a:rPr>
              <a:t>Foramen </a:t>
            </a:r>
            <a:r>
              <a:rPr lang="en-US" sz="2000" dirty="0" err="1">
                <a:solidFill>
                  <a:schemeClr val="tx1"/>
                </a:solidFill>
              </a:rPr>
              <a:t>ovale</a:t>
            </a:r>
            <a:r>
              <a:rPr lang="en-US" sz="2000" dirty="0">
                <a:solidFill>
                  <a:schemeClr val="tx1"/>
                </a:solidFill>
              </a:rPr>
              <a:t> of 2 mm </a:t>
            </a:r>
          </a:p>
          <a:p>
            <a:pPr>
              <a:buFont typeface="Wingdings" panose="05000000000000000000" pitchFamily="2" charset="2"/>
              <a:buChar char="q"/>
            </a:pPr>
            <a:r>
              <a:rPr lang="en-US" sz="2000" dirty="0">
                <a:solidFill>
                  <a:schemeClr val="tx1"/>
                </a:solidFill>
              </a:rPr>
              <a:t>Dyslipidemia</a:t>
            </a:r>
            <a:endParaRPr lang="es-MX" sz="2000" dirty="0">
              <a:solidFill>
                <a:schemeClr val="tx1"/>
              </a:solidFill>
            </a:endParaRPr>
          </a:p>
          <a:p>
            <a:endParaRPr lang="es-MX" dirty="0"/>
          </a:p>
        </p:txBody>
      </p:sp>
      <p:pic>
        <p:nvPicPr>
          <p:cNvPr id="7" name="Picture 3">
            <a:extLst>
              <a:ext uri="{FF2B5EF4-FFF2-40B4-BE49-F238E27FC236}">
                <a16:creationId xmlns:a16="http://schemas.microsoft.com/office/drawing/2014/main" id="{0CF035F5-319B-0BDD-3618-D2A59923C649}"/>
              </a:ext>
            </a:extLst>
          </p:cNvPr>
          <p:cNvPicPr>
            <a:picLocks noChangeAspect="1" noChangeArrowheads="1"/>
          </p:cNvPicPr>
          <p:nvPr/>
        </p:nvPicPr>
        <p:blipFill>
          <a:blip r:embed="rId2"/>
          <a:srcRect/>
          <a:stretch>
            <a:fillRect/>
          </a:stretch>
        </p:blipFill>
        <p:spPr bwMode="auto">
          <a:xfrm>
            <a:off x="8497000" y="706044"/>
            <a:ext cx="3175808" cy="35256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89193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1C6D1-197D-3074-0CBD-78ED5BB42E02}"/>
              </a:ext>
            </a:extLst>
          </p:cNvPr>
          <p:cNvSpPr>
            <a:spLocks noGrp="1"/>
          </p:cNvSpPr>
          <p:nvPr>
            <p:ph type="title"/>
          </p:nvPr>
        </p:nvSpPr>
        <p:spPr/>
        <p:txBody>
          <a:bodyPr/>
          <a:lstStyle/>
          <a:p>
            <a:r>
              <a:rPr lang="es-MX" dirty="0" err="1">
                <a:solidFill>
                  <a:schemeClr val="tx1"/>
                </a:solidFill>
              </a:rPr>
              <a:t>Evolution</a:t>
            </a:r>
            <a:endParaRPr lang="es-MX" dirty="0">
              <a:solidFill>
                <a:schemeClr val="tx1"/>
              </a:solidFill>
            </a:endParaRPr>
          </a:p>
        </p:txBody>
      </p:sp>
      <p:sp>
        <p:nvSpPr>
          <p:cNvPr id="3" name="Marcador de contenido 2">
            <a:extLst>
              <a:ext uri="{FF2B5EF4-FFF2-40B4-BE49-F238E27FC236}">
                <a16:creationId xmlns:a16="http://schemas.microsoft.com/office/drawing/2014/main" id="{45ABF03C-B26E-FAB8-6CFD-F346809913B2}"/>
              </a:ext>
            </a:extLst>
          </p:cNvPr>
          <p:cNvSpPr>
            <a:spLocks noGrp="1"/>
          </p:cNvSpPr>
          <p:nvPr>
            <p:ph idx="1"/>
          </p:nvPr>
        </p:nvSpPr>
        <p:spPr>
          <a:xfrm>
            <a:off x="400879" y="1891084"/>
            <a:ext cx="6556512" cy="4057827"/>
          </a:xfrm>
        </p:spPr>
        <p:txBody>
          <a:bodyPr>
            <a:noAutofit/>
          </a:bodyPr>
          <a:lstStyle/>
          <a:p>
            <a:r>
              <a:rPr lang="en-US" sz="2400" dirty="0">
                <a:solidFill>
                  <a:schemeClr val="tx1"/>
                </a:solidFill>
              </a:rPr>
              <a:t>She did not have bile clearance</a:t>
            </a:r>
          </a:p>
          <a:p>
            <a:r>
              <a:rPr lang="en-US" sz="2400" dirty="0">
                <a:solidFill>
                  <a:schemeClr val="tx1"/>
                </a:solidFill>
              </a:rPr>
              <a:t>With little growth with a weight of 7.5 kg </a:t>
            </a:r>
          </a:p>
          <a:p>
            <a:r>
              <a:rPr lang="en-US" sz="2400" dirty="0">
                <a:solidFill>
                  <a:schemeClr val="tx1"/>
                </a:solidFill>
              </a:rPr>
              <a:t>Liver failure with a CHILD – PUGH B with 7 </a:t>
            </a:r>
            <a:r>
              <a:rPr lang="en-US" sz="2400" dirty="0" err="1">
                <a:solidFill>
                  <a:schemeClr val="tx1"/>
                </a:solidFill>
              </a:rPr>
              <a:t>pounts</a:t>
            </a:r>
            <a:r>
              <a:rPr lang="en-US" sz="2400" dirty="0">
                <a:solidFill>
                  <a:schemeClr val="tx1"/>
                </a:solidFill>
              </a:rPr>
              <a:t> and PELD 24 </a:t>
            </a:r>
            <a:r>
              <a:rPr lang="en-US" sz="2400" dirty="0" err="1">
                <a:solidFill>
                  <a:schemeClr val="tx1"/>
                </a:solidFill>
              </a:rPr>
              <a:t>pounts</a:t>
            </a:r>
            <a:endParaRPr lang="en-US" sz="2400" dirty="0">
              <a:solidFill>
                <a:schemeClr val="tx1"/>
              </a:solidFill>
            </a:endParaRPr>
          </a:p>
          <a:p>
            <a:r>
              <a:rPr lang="en-US" sz="2400" dirty="0">
                <a:solidFill>
                  <a:schemeClr val="tx1"/>
                </a:solidFill>
              </a:rPr>
              <a:t>It was decided to perform an LDLT. </a:t>
            </a:r>
          </a:p>
          <a:p>
            <a:r>
              <a:rPr lang="en-US" sz="2400" dirty="0">
                <a:solidFill>
                  <a:schemeClr val="tx1"/>
                </a:solidFill>
              </a:rPr>
              <a:t>Appendectomy and placement of a biodegradable biliary stent in the roux. </a:t>
            </a:r>
          </a:p>
          <a:p>
            <a:r>
              <a:rPr lang="en-US" sz="2400" dirty="0">
                <a:solidFill>
                  <a:schemeClr val="tx1"/>
                </a:solidFill>
              </a:rPr>
              <a:t>Presented partial thrombosis of the portal vein in hepatic segment II.</a:t>
            </a:r>
            <a:endParaRPr lang="es-MX" sz="2400" dirty="0">
              <a:solidFill>
                <a:schemeClr val="tx1"/>
              </a:solidFill>
            </a:endParaRPr>
          </a:p>
        </p:txBody>
      </p:sp>
      <p:pic>
        <p:nvPicPr>
          <p:cNvPr id="7" name="Imagen 6">
            <a:extLst>
              <a:ext uri="{FF2B5EF4-FFF2-40B4-BE49-F238E27FC236}">
                <a16:creationId xmlns:a16="http://schemas.microsoft.com/office/drawing/2014/main" id="{996B1CAC-07AB-8539-B859-3F8CABBD860B}"/>
              </a:ext>
            </a:extLst>
          </p:cNvPr>
          <p:cNvPicPr>
            <a:picLocks noChangeAspect="1"/>
          </p:cNvPicPr>
          <p:nvPr/>
        </p:nvPicPr>
        <p:blipFill>
          <a:blip r:embed="rId2"/>
          <a:stretch>
            <a:fillRect/>
          </a:stretch>
        </p:blipFill>
        <p:spPr>
          <a:xfrm>
            <a:off x="7151342" y="1653475"/>
            <a:ext cx="4503282" cy="3551049"/>
          </a:xfrm>
          <a:prstGeom prst="ellipse">
            <a:avLst/>
          </a:prstGeom>
          <a:ln>
            <a:noFill/>
          </a:ln>
          <a:effectLst>
            <a:softEdge rad="112500"/>
          </a:effectLst>
        </p:spPr>
      </p:pic>
    </p:spTree>
    <p:extLst>
      <p:ext uri="{BB962C8B-B14F-4D97-AF65-F5344CB8AC3E}">
        <p14:creationId xmlns:p14="http://schemas.microsoft.com/office/powerpoint/2010/main" val="270903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19916-778C-978A-F471-F0EE1879A651}"/>
              </a:ext>
            </a:extLst>
          </p:cNvPr>
          <p:cNvSpPr>
            <a:spLocks noGrp="1"/>
          </p:cNvSpPr>
          <p:nvPr>
            <p:ph type="title"/>
          </p:nvPr>
        </p:nvSpPr>
        <p:spPr>
          <a:xfrm>
            <a:off x="267023" y="-159026"/>
            <a:ext cx="9875520" cy="1356360"/>
          </a:xfrm>
        </p:spPr>
        <p:txBody>
          <a:bodyPr/>
          <a:lstStyle/>
          <a:p>
            <a:r>
              <a:rPr lang="es-MX" dirty="0" err="1">
                <a:solidFill>
                  <a:schemeClr val="tx1"/>
                </a:solidFill>
              </a:rPr>
              <a:t>Angiotomography</a:t>
            </a:r>
            <a:r>
              <a:rPr lang="es-MX" dirty="0"/>
              <a:t> </a:t>
            </a:r>
          </a:p>
        </p:txBody>
      </p:sp>
      <p:pic>
        <p:nvPicPr>
          <p:cNvPr id="5" name="Marcador de contenido 4">
            <a:extLst>
              <a:ext uri="{FF2B5EF4-FFF2-40B4-BE49-F238E27FC236}">
                <a16:creationId xmlns:a16="http://schemas.microsoft.com/office/drawing/2014/main" id="{25DB4AD5-01E3-A2C9-20D6-CB94026E0D86}"/>
              </a:ext>
            </a:extLst>
          </p:cNvPr>
          <p:cNvPicPr>
            <a:picLocks noGrp="1" noChangeAspect="1"/>
          </p:cNvPicPr>
          <p:nvPr>
            <p:ph idx="1"/>
          </p:nvPr>
        </p:nvPicPr>
        <p:blipFill>
          <a:blip r:embed="rId2"/>
          <a:stretch>
            <a:fillRect/>
          </a:stretch>
        </p:blipFill>
        <p:spPr>
          <a:xfrm>
            <a:off x="267023" y="919038"/>
            <a:ext cx="4644894" cy="3229721"/>
          </a:xfrm>
        </p:spPr>
      </p:pic>
      <p:pic>
        <p:nvPicPr>
          <p:cNvPr id="7" name="Imagen 6">
            <a:extLst>
              <a:ext uri="{FF2B5EF4-FFF2-40B4-BE49-F238E27FC236}">
                <a16:creationId xmlns:a16="http://schemas.microsoft.com/office/drawing/2014/main" id="{8B55D21F-4DB6-A361-A1E9-3762E4BF31B7}"/>
              </a:ext>
            </a:extLst>
          </p:cNvPr>
          <p:cNvPicPr>
            <a:picLocks noChangeAspect="1"/>
          </p:cNvPicPr>
          <p:nvPr/>
        </p:nvPicPr>
        <p:blipFill>
          <a:blip r:embed="rId3"/>
          <a:stretch>
            <a:fillRect/>
          </a:stretch>
        </p:blipFill>
        <p:spPr>
          <a:xfrm>
            <a:off x="7181527" y="919038"/>
            <a:ext cx="4743450" cy="3229721"/>
          </a:xfrm>
          <a:prstGeom prst="rect">
            <a:avLst/>
          </a:prstGeom>
        </p:spPr>
      </p:pic>
      <p:pic>
        <p:nvPicPr>
          <p:cNvPr id="9" name="Imagen 8">
            <a:extLst>
              <a:ext uri="{FF2B5EF4-FFF2-40B4-BE49-F238E27FC236}">
                <a16:creationId xmlns:a16="http://schemas.microsoft.com/office/drawing/2014/main" id="{F001A6F9-665A-06A9-C5DE-4765DFF5E413}"/>
              </a:ext>
            </a:extLst>
          </p:cNvPr>
          <p:cNvPicPr>
            <a:picLocks noChangeAspect="1"/>
          </p:cNvPicPr>
          <p:nvPr/>
        </p:nvPicPr>
        <p:blipFill>
          <a:blip r:embed="rId4"/>
          <a:stretch>
            <a:fillRect/>
          </a:stretch>
        </p:blipFill>
        <p:spPr>
          <a:xfrm>
            <a:off x="3736910" y="3535018"/>
            <a:ext cx="4619625" cy="3114675"/>
          </a:xfrm>
          <a:prstGeom prst="rect">
            <a:avLst/>
          </a:prstGeom>
        </p:spPr>
      </p:pic>
      <p:sp>
        <p:nvSpPr>
          <p:cNvPr id="12" name="Forma libre: forma 11">
            <a:extLst>
              <a:ext uri="{FF2B5EF4-FFF2-40B4-BE49-F238E27FC236}">
                <a16:creationId xmlns:a16="http://schemas.microsoft.com/office/drawing/2014/main" id="{FC573550-8007-14DC-F8B8-9593D8F84C95}"/>
              </a:ext>
            </a:extLst>
          </p:cNvPr>
          <p:cNvSpPr/>
          <p:nvPr/>
        </p:nvSpPr>
        <p:spPr>
          <a:xfrm>
            <a:off x="5673725" y="3571875"/>
            <a:ext cx="314325" cy="530225"/>
          </a:xfrm>
          <a:custGeom>
            <a:avLst/>
            <a:gdLst>
              <a:gd name="connsiteX0" fmla="*/ 15875 w 314325"/>
              <a:gd name="connsiteY0" fmla="*/ 0 h 530225"/>
              <a:gd name="connsiteX1" fmla="*/ 0 w 314325"/>
              <a:gd name="connsiteY1" fmla="*/ 247650 h 530225"/>
              <a:gd name="connsiteX2" fmla="*/ 6350 w 314325"/>
              <a:gd name="connsiteY2" fmla="*/ 292100 h 530225"/>
              <a:gd name="connsiteX3" fmla="*/ 12700 w 314325"/>
              <a:gd name="connsiteY3" fmla="*/ 301625 h 530225"/>
              <a:gd name="connsiteX4" fmla="*/ 28575 w 314325"/>
              <a:gd name="connsiteY4" fmla="*/ 330200 h 530225"/>
              <a:gd name="connsiteX5" fmla="*/ 38100 w 314325"/>
              <a:gd name="connsiteY5" fmla="*/ 365125 h 530225"/>
              <a:gd name="connsiteX6" fmla="*/ 53975 w 314325"/>
              <a:gd name="connsiteY6" fmla="*/ 384175 h 530225"/>
              <a:gd name="connsiteX7" fmla="*/ 57150 w 314325"/>
              <a:gd name="connsiteY7" fmla="*/ 393700 h 530225"/>
              <a:gd name="connsiteX8" fmla="*/ 66675 w 314325"/>
              <a:gd name="connsiteY8" fmla="*/ 400050 h 530225"/>
              <a:gd name="connsiteX9" fmla="*/ 76200 w 314325"/>
              <a:gd name="connsiteY9" fmla="*/ 412750 h 530225"/>
              <a:gd name="connsiteX10" fmla="*/ 85725 w 314325"/>
              <a:gd name="connsiteY10" fmla="*/ 428625 h 530225"/>
              <a:gd name="connsiteX11" fmla="*/ 107950 w 314325"/>
              <a:gd name="connsiteY11" fmla="*/ 450850 h 530225"/>
              <a:gd name="connsiteX12" fmla="*/ 127000 w 314325"/>
              <a:gd name="connsiteY12" fmla="*/ 473075 h 530225"/>
              <a:gd name="connsiteX13" fmla="*/ 139700 w 314325"/>
              <a:gd name="connsiteY13" fmla="*/ 482600 h 530225"/>
              <a:gd name="connsiteX14" fmla="*/ 158750 w 314325"/>
              <a:gd name="connsiteY14" fmla="*/ 498475 h 530225"/>
              <a:gd name="connsiteX15" fmla="*/ 184150 w 314325"/>
              <a:gd name="connsiteY15" fmla="*/ 511175 h 530225"/>
              <a:gd name="connsiteX16" fmla="*/ 196850 w 314325"/>
              <a:gd name="connsiteY16" fmla="*/ 517525 h 530225"/>
              <a:gd name="connsiteX17" fmla="*/ 231775 w 314325"/>
              <a:gd name="connsiteY17" fmla="*/ 523875 h 530225"/>
              <a:gd name="connsiteX18" fmla="*/ 244475 w 314325"/>
              <a:gd name="connsiteY18" fmla="*/ 527050 h 530225"/>
              <a:gd name="connsiteX19" fmla="*/ 266700 w 314325"/>
              <a:gd name="connsiteY19" fmla="*/ 530225 h 530225"/>
              <a:gd name="connsiteX20" fmla="*/ 314325 w 314325"/>
              <a:gd name="connsiteY20" fmla="*/ 527050 h 53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4325" h="530225">
                <a:moveTo>
                  <a:pt x="15875" y="0"/>
                </a:moveTo>
                <a:cubicBezTo>
                  <a:pt x="2997" y="241467"/>
                  <a:pt x="28311" y="162716"/>
                  <a:pt x="0" y="247650"/>
                </a:cubicBezTo>
                <a:cubicBezTo>
                  <a:pt x="464" y="251825"/>
                  <a:pt x="3158" y="283587"/>
                  <a:pt x="6350" y="292100"/>
                </a:cubicBezTo>
                <a:cubicBezTo>
                  <a:pt x="7690" y="295673"/>
                  <a:pt x="11150" y="298138"/>
                  <a:pt x="12700" y="301625"/>
                </a:cubicBezTo>
                <a:cubicBezTo>
                  <a:pt x="25132" y="329597"/>
                  <a:pt x="11190" y="312815"/>
                  <a:pt x="28575" y="330200"/>
                </a:cubicBezTo>
                <a:cubicBezTo>
                  <a:pt x="30521" y="339930"/>
                  <a:pt x="33196" y="356718"/>
                  <a:pt x="38100" y="365125"/>
                </a:cubicBezTo>
                <a:cubicBezTo>
                  <a:pt x="42265" y="372265"/>
                  <a:pt x="48683" y="377825"/>
                  <a:pt x="53975" y="384175"/>
                </a:cubicBezTo>
                <a:cubicBezTo>
                  <a:pt x="55033" y="387350"/>
                  <a:pt x="55059" y="391087"/>
                  <a:pt x="57150" y="393700"/>
                </a:cubicBezTo>
                <a:cubicBezTo>
                  <a:pt x="59534" y="396680"/>
                  <a:pt x="63977" y="397352"/>
                  <a:pt x="66675" y="400050"/>
                </a:cubicBezTo>
                <a:cubicBezTo>
                  <a:pt x="70417" y="403792"/>
                  <a:pt x="73265" y="408347"/>
                  <a:pt x="76200" y="412750"/>
                </a:cubicBezTo>
                <a:cubicBezTo>
                  <a:pt x="79623" y="417885"/>
                  <a:pt x="81774" y="423884"/>
                  <a:pt x="85725" y="428625"/>
                </a:cubicBezTo>
                <a:cubicBezTo>
                  <a:pt x="92432" y="436674"/>
                  <a:pt x="102138" y="442133"/>
                  <a:pt x="107950" y="450850"/>
                </a:cubicBezTo>
                <a:cubicBezTo>
                  <a:pt x="115658" y="462412"/>
                  <a:pt x="114681" y="462296"/>
                  <a:pt x="127000" y="473075"/>
                </a:cubicBezTo>
                <a:cubicBezTo>
                  <a:pt x="130982" y="476560"/>
                  <a:pt x="135568" y="479294"/>
                  <a:pt x="139700" y="482600"/>
                </a:cubicBezTo>
                <a:cubicBezTo>
                  <a:pt x="146155" y="487764"/>
                  <a:pt x="151797" y="494005"/>
                  <a:pt x="158750" y="498475"/>
                </a:cubicBezTo>
                <a:cubicBezTo>
                  <a:pt x="166713" y="503594"/>
                  <a:pt x="175683" y="506942"/>
                  <a:pt x="184150" y="511175"/>
                </a:cubicBezTo>
                <a:cubicBezTo>
                  <a:pt x="188383" y="513292"/>
                  <a:pt x="192193" y="516678"/>
                  <a:pt x="196850" y="517525"/>
                </a:cubicBezTo>
                <a:lnTo>
                  <a:pt x="231775" y="523875"/>
                </a:lnTo>
                <a:cubicBezTo>
                  <a:pt x="236054" y="524731"/>
                  <a:pt x="240182" y="526269"/>
                  <a:pt x="244475" y="527050"/>
                </a:cubicBezTo>
                <a:cubicBezTo>
                  <a:pt x="251838" y="528389"/>
                  <a:pt x="259292" y="529167"/>
                  <a:pt x="266700" y="530225"/>
                </a:cubicBezTo>
                <a:cubicBezTo>
                  <a:pt x="310085" y="526888"/>
                  <a:pt x="294176" y="527050"/>
                  <a:pt x="314325" y="52705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Forma libre: forma 12">
            <a:extLst>
              <a:ext uri="{FF2B5EF4-FFF2-40B4-BE49-F238E27FC236}">
                <a16:creationId xmlns:a16="http://schemas.microsoft.com/office/drawing/2014/main" id="{795FEFA9-7D0F-6A41-DD20-4824A7EDA842}"/>
              </a:ext>
            </a:extLst>
          </p:cNvPr>
          <p:cNvSpPr/>
          <p:nvPr/>
        </p:nvSpPr>
        <p:spPr>
          <a:xfrm>
            <a:off x="5791200" y="3568700"/>
            <a:ext cx="228600" cy="365125"/>
          </a:xfrm>
          <a:custGeom>
            <a:avLst/>
            <a:gdLst>
              <a:gd name="connsiteX0" fmla="*/ 0 w 228600"/>
              <a:gd name="connsiteY0" fmla="*/ 0 h 365125"/>
              <a:gd name="connsiteX1" fmla="*/ 12700 w 228600"/>
              <a:gd name="connsiteY1" fmla="*/ 38100 h 365125"/>
              <a:gd name="connsiteX2" fmla="*/ 15875 w 228600"/>
              <a:gd name="connsiteY2" fmla="*/ 57150 h 365125"/>
              <a:gd name="connsiteX3" fmla="*/ 22225 w 228600"/>
              <a:gd name="connsiteY3" fmla="*/ 76200 h 365125"/>
              <a:gd name="connsiteX4" fmla="*/ 28575 w 228600"/>
              <a:gd name="connsiteY4" fmla="*/ 104775 h 365125"/>
              <a:gd name="connsiteX5" fmla="*/ 34925 w 228600"/>
              <a:gd name="connsiteY5" fmla="*/ 117475 h 365125"/>
              <a:gd name="connsiteX6" fmla="*/ 38100 w 228600"/>
              <a:gd name="connsiteY6" fmla="*/ 127000 h 365125"/>
              <a:gd name="connsiteX7" fmla="*/ 44450 w 228600"/>
              <a:gd name="connsiteY7" fmla="*/ 142875 h 365125"/>
              <a:gd name="connsiteX8" fmla="*/ 47625 w 228600"/>
              <a:gd name="connsiteY8" fmla="*/ 161925 h 365125"/>
              <a:gd name="connsiteX9" fmla="*/ 53975 w 228600"/>
              <a:gd name="connsiteY9" fmla="*/ 174625 h 365125"/>
              <a:gd name="connsiteX10" fmla="*/ 57150 w 228600"/>
              <a:gd name="connsiteY10" fmla="*/ 200025 h 365125"/>
              <a:gd name="connsiteX11" fmla="*/ 63500 w 228600"/>
              <a:gd name="connsiteY11" fmla="*/ 215900 h 365125"/>
              <a:gd name="connsiteX12" fmla="*/ 69850 w 228600"/>
              <a:gd name="connsiteY12" fmla="*/ 238125 h 365125"/>
              <a:gd name="connsiteX13" fmla="*/ 73025 w 228600"/>
              <a:gd name="connsiteY13" fmla="*/ 254000 h 365125"/>
              <a:gd name="connsiteX14" fmla="*/ 79375 w 228600"/>
              <a:gd name="connsiteY14" fmla="*/ 269875 h 365125"/>
              <a:gd name="connsiteX15" fmla="*/ 82550 w 228600"/>
              <a:gd name="connsiteY15" fmla="*/ 282575 h 365125"/>
              <a:gd name="connsiteX16" fmla="*/ 101600 w 228600"/>
              <a:gd name="connsiteY16" fmla="*/ 317500 h 365125"/>
              <a:gd name="connsiteX17" fmla="*/ 107950 w 228600"/>
              <a:gd name="connsiteY17" fmla="*/ 330200 h 365125"/>
              <a:gd name="connsiteX18" fmla="*/ 139700 w 228600"/>
              <a:gd name="connsiteY18" fmla="*/ 355600 h 365125"/>
              <a:gd name="connsiteX19" fmla="*/ 171450 w 228600"/>
              <a:gd name="connsiteY19" fmla="*/ 361950 h 365125"/>
              <a:gd name="connsiteX20" fmla="*/ 187325 w 228600"/>
              <a:gd name="connsiteY20" fmla="*/ 365125 h 365125"/>
              <a:gd name="connsiteX21" fmla="*/ 228600 w 228600"/>
              <a:gd name="connsiteY21" fmla="*/ 361950 h 36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8600" h="365125">
                <a:moveTo>
                  <a:pt x="0" y="0"/>
                </a:moveTo>
                <a:cubicBezTo>
                  <a:pt x="6550" y="16375"/>
                  <a:pt x="8382" y="19390"/>
                  <a:pt x="12700" y="38100"/>
                </a:cubicBezTo>
                <a:cubicBezTo>
                  <a:pt x="14148" y="44373"/>
                  <a:pt x="14314" y="50905"/>
                  <a:pt x="15875" y="57150"/>
                </a:cubicBezTo>
                <a:cubicBezTo>
                  <a:pt x="17498" y="63644"/>
                  <a:pt x="20464" y="69742"/>
                  <a:pt x="22225" y="76200"/>
                </a:cubicBezTo>
                <a:cubicBezTo>
                  <a:pt x="24237" y="83576"/>
                  <a:pt x="25724" y="97172"/>
                  <a:pt x="28575" y="104775"/>
                </a:cubicBezTo>
                <a:cubicBezTo>
                  <a:pt x="30237" y="109207"/>
                  <a:pt x="33061" y="113125"/>
                  <a:pt x="34925" y="117475"/>
                </a:cubicBezTo>
                <a:cubicBezTo>
                  <a:pt x="36243" y="120551"/>
                  <a:pt x="36925" y="123866"/>
                  <a:pt x="38100" y="127000"/>
                </a:cubicBezTo>
                <a:cubicBezTo>
                  <a:pt x="40101" y="132336"/>
                  <a:pt x="42333" y="137583"/>
                  <a:pt x="44450" y="142875"/>
                </a:cubicBezTo>
                <a:cubicBezTo>
                  <a:pt x="45508" y="149225"/>
                  <a:pt x="45775" y="155759"/>
                  <a:pt x="47625" y="161925"/>
                </a:cubicBezTo>
                <a:cubicBezTo>
                  <a:pt x="48985" y="166458"/>
                  <a:pt x="52827" y="170033"/>
                  <a:pt x="53975" y="174625"/>
                </a:cubicBezTo>
                <a:cubicBezTo>
                  <a:pt x="56044" y="182903"/>
                  <a:pt x="55231" y="191711"/>
                  <a:pt x="57150" y="200025"/>
                </a:cubicBezTo>
                <a:cubicBezTo>
                  <a:pt x="58432" y="205578"/>
                  <a:pt x="61698" y="210493"/>
                  <a:pt x="63500" y="215900"/>
                </a:cubicBezTo>
                <a:cubicBezTo>
                  <a:pt x="65936" y="223209"/>
                  <a:pt x="67981" y="230650"/>
                  <a:pt x="69850" y="238125"/>
                </a:cubicBezTo>
                <a:cubicBezTo>
                  <a:pt x="71159" y="243360"/>
                  <a:pt x="71474" y="248831"/>
                  <a:pt x="73025" y="254000"/>
                </a:cubicBezTo>
                <a:cubicBezTo>
                  <a:pt x="74663" y="259459"/>
                  <a:pt x="77573" y="264468"/>
                  <a:pt x="79375" y="269875"/>
                </a:cubicBezTo>
                <a:cubicBezTo>
                  <a:pt x="80755" y="274015"/>
                  <a:pt x="80872" y="278547"/>
                  <a:pt x="82550" y="282575"/>
                </a:cubicBezTo>
                <a:cubicBezTo>
                  <a:pt x="99159" y="322438"/>
                  <a:pt x="89111" y="295645"/>
                  <a:pt x="101600" y="317500"/>
                </a:cubicBezTo>
                <a:cubicBezTo>
                  <a:pt x="103948" y="321609"/>
                  <a:pt x="105110" y="326414"/>
                  <a:pt x="107950" y="330200"/>
                </a:cubicBezTo>
                <a:cubicBezTo>
                  <a:pt x="113730" y="337907"/>
                  <a:pt x="131369" y="352823"/>
                  <a:pt x="139700" y="355600"/>
                </a:cubicBezTo>
                <a:cubicBezTo>
                  <a:pt x="157956" y="361685"/>
                  <a:pt x="142264" y="357086"/>
                  <a:pt x="171450" y="361950"/>
                </a:cubicBezTo>
                <a:cubicBezTo>
                  <a:pt x="176773" y="362837"/>
                  <a:pt x="181929" y="365125"/>
                  <a:pt x="187325" y="365125"/>
                </a:cubicBezTo>
                <a:cubicBezTo>
                  <a:pt x="201124" y="365125"/>
                  <a:pt x="214842" y="363008"/>
                  <a:pt x="228600" y="361950"/>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Forma libre: forma 13">
            <a:extLst>
              <a:ext uri="{FF2B5EF4-FFF2-40B4-BE49-F238E27FC236}">
                <a16:creationId xmlns:a16="http://schemas.microsoft.com/office/drawing/2014/main" id="{E2B1F8DD-081D-3E91-3A9C-4CDCE4FCF90E}"/>
              </a:ext>
            </a:extLst>
          </p:cNvPr>
          <p:cNvSpPr/>
          <p:nvPr/>
        </p:nvSpPr>
        <p:spPr>
          <a:xfrm>
            <a:off x="9401175" y="1757363"/>
            <a:ext cx="266700" cy="795337"/>
          </a:xfrm>
          <a:custGeom>
            <a:avLst/>
            <a:gdLst>
              <a:gd name="connsiteX0" fmla="*/ 266700 w 266700"/>
              <a:gd name="connsiteY0" fmla="*/ 0 h 795337"/>
              <a:gd name="connsiteX1" fmla="*/ 261938 w 266700"/>
              <a:gd name="connsiteY1" fmla="*/ 133350 h 795337"/>
              <a:gd name="connsiteX2" fmla="*/ 252413 w 266700"/>
              <a:gd name="connsiteY2" fmla="*/ 209550 h 795337"/>
              <a:gd name="connsiteX3" fmla="*/ 242888 w 266700"/>
              <a:gd name="connsiteY3" fmla="*/ 247650 h 795337"/>
              <a:gd name="connsiteX4" fmla="*/ 238125 w 266700"/>
              <a:gd name="connsiteY4" fmla="*/ 271462 h 795337"/>
              <a:gd name="connsiteX5" fmla="*/ 242888 w 266700"/>
              <a:gd name="connsiteY5" fmla="*/ 414337 h 795337"/>
              <a:gd name="connsiteX6" fmla="*/ 252413 w 266700"/>
              <a:gd name="connsiteY6" fmla="*/ 476250 h 795337"/>
              <a:gd name="connsiteX7" fmla="*/ 247650 w 266700"/>
              <a:gd name="connsiteY7" fmla="*/ 523875 h 795337"/>
              <a:gd name="connsiteX8" fmla="*/ 242888 w 266700"/>
              <a:gd name="connsiteY8" fmla="*/ 538162 h 795337"/>
              <a:gd name="connsiteX9" fmla="*/ 233363 w 266700"/>
              <a:gd name="connsiteY9" fmla="*/ 571500 h 795337"/>
              <a:gd name="connsiteX10" fmla="*/ 223838 w 266700"/>
              <a:gd name="connsiteY10" fmla="*/ 638175 h 795337"/>
              <a:gd name="connsiteX11" fmla="*/ 219075 w 266700"/>
              <a:gd name="connsiteY11" fmla="*/ 657225 h 795337"/>
              <a:gd name="connsiteX12" fmla="*/ 204788 w 266700"/>
              <a:gd name="connsiteY12" fmla="*/ 666750 h 795337"/>
              <a:gd name="connsiteX13" fmla="*/ 180975 w 266700"/>
              <a:gd name="connsiteY13" fmla="*/ 671512 h 795337"/>
              <a:gd name="connsiteX14" fmla="*/ 90488 w 266700"/>
              <a:gd name="connsiteY14" fmla="*/ 681037 h 795337"/>
              <a:gd name="connsiteX15" fmla="*/ 76200 w 266700"/>
              <a:gd name="connsiteY15" fmla="*/ 685800 h 795337"/>
              <a:gd name="connsiteX16" fmla="*/ 47625 w 266700"/>
              <a:gd name="connsiteY16" fmla="*/ 704850 h 795337"/>
              <a:gd name="connsiteX17" fmla="*/ 14288 w 266700"/>
              <a:gd name="connsiteY17" fmla="*/ 747712 h 795337"/>
              <a:gd name="connsiteX18" fmla="*/ 4763 w 266700"/>
              <a:gd name="connsiteY18" fmla="*/ 790575 h 795337"/>
              <a:gd name="connsiteX19" fmla="*/ 0 w 266700"/>
              <a:gd name="connsiteY19" fmla="*/ 795337 h 79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700" h="795337">
                <a:moveTo>
                  <a:pt x="266700" y="0"/>
                </a:moveTo>
                <a:cubicBezTo>
                  <a:pt x="265113" y="44450"/>
                  <a:pt x="264339" y="88937"/>
                  <a:pt x="261938" y="133350"/>
                </a:cubicBezTo>
                <a:cubicBezTo>
                  <a:pt x="261449" y="142388"/>
                  <a:pt x="254902" y="197106"/>
                  <a:pt x="252413" y="209550"/>
                </a:cubicBezTo>
                <a:cubicBezTo>
                  <a:pt x="249846" y="222387"/>
                  <a:pt x="245456" y="234813"/>
                  <a:pt x="242888" y="247650"/>
                </a:cubicBezTo>
                <a:lnTo>
                  <a:pt x="238125" y="271462"/>
                </a:lnTo>
                <a:cubicBezTo>
                  <a:pt x="239713" y="319087"/>
                  <a:pt x="240316" y="366755"/>
                  <a:pt x="242888" y="414337"/>
                </a:cubicBezTo>
                <a:cubicBezTo>
                  <a:pt x="243379" y="423419"/>
                  <a:pt x="250653" y="465692"/>
                  <a:pt x="252413" y="476250"/>
                </a:cubicBezTo>
                <a:cubicBezTo>
                  <a:pt x="250825" y="492125"/>
                  <a:pt x="250076" y="508106"/>
                  <a:pt x="247650" y="523875"/>
                </a:cubicBezTo>
                <a:cubicBezTo>
                  <a:pt x="246887" y="528837"/>
                  <a:pt x="244267" y="533335"/>
                  <a:pt x="242888" y="538162"/>
                </a:cubicBezTo>
                <a:cubicBezTo>
                  <a:pt x="230925" y="580031"/>
                  <a:pt x="244783" y="537236"/>
                  <a:pt x="233363" y="571500"/>
                </a:cubicBezTo>
                <a:cubicBezTo>
                  <a:pt x="229204" y="608927"/>
                  <a:pt x="230575" y="607856"/>
                  <a:pt x="223838" y="638175"/>
                </a:cubicBezTo>
                <a:cubicBezTo>
                  <a:pt x="222418" y="644565"/>
                  <a:pt x="222706" y="651779"/>
                  <a:pt x="219075" y="657225"/>
                </a:cubicBezTo>
                <a:cubicBezTo>
                  <a:pt x="215900" y="661987"/>
                  <a:pt x="210147" y="664740"/>
                  <a:pt x="204788" y="666750"/>
                </a:cubicBezTo>
                <a:cubicBezTo>
                  <a:pt x="197209" y="669592"/>
                  <a:pt x="188877" y="669756"/>
                  <a:pt x="180975" y="671512"/>
                </a:cubicBezTo>
                <a:cubicBezTo>
                  <a:pt x="131229" y="682567"/>
                  <a:pt x="195961" y="674006"/>
                  <a:pt x="90488" y="681037"/>
                </a:cubicBezTo>
                <a:cubicBezTo>
                  <a:pt x="85725" y="682625"/>
                  <a:pt x="80589" y="683362"/>
                  <a:pt x="76200" y="685800"/>
                </a:cubicBezTo>
                <a:cubicBezTo>
                  <a:pt x="66193" y="691359"/>
                  <a:pt x="47625" y="704850"/>
                  <a:pt x="47625" y="704850"/>
                </a:cubicBezTo>
                <a:cubicBezTo>
                  <a:pt x="24839" y="739029"/>
                  <a:pt x="36670" y="725330"/>
                  <a:pt x="14288" y="747712"/>
                </a:cubicBezTo>
                <a:cubicBezTo>
                  <a:pt x="12460" y="758679"/>
                  <a:pt x="10623" y="778854"/>
                  <a:pt x="4763" y="790575"/>
                </a:cubicBezTo>
                <a:cubicBezTo>
                  <a:pt x="3759" y="792583"/>
                  <a:pt x="1588" y="793750"/>
                  <a:pt x="0" y="79533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Forma libre: forma 14">
            <a:extLst>
              <a:ext uri="{FF2B5EF4-FFF2-40B4-BE49-F238E27FC236}">
                <a16:creationId xmlns:a16="http://schemas.microsoft.com/office/drawing/2014/main" id="{AE7D5042-E4F3-BA33-D107-5F1BB3E68F94}"/>
              </a:ext>
            </a:extLst>
          </p:cNvPr>
          <p:cNvSpPr/>
          <p:nvPr/>
        </p:nvSpPr>
        <p:spPr>
          <a:xfrm>
            <a:off x="9740949" y="1552575"/>
            <a:ext cx="122189" cy="752475"/>
          </a:xfrm>
          <a:custGeom>
            <a:avLst/>
            <a:gdLst>
              <a:gd name="connsiteX0" fmla="*/ 65039 w 122189"/>
              <a:gd name="connsiteY0" fmla="*/ 0 h 752475"/>
              <a:gd name="connsiteX1" fmla="*/ 60276 w 122189"/>
              <a:gd name="connsiteY1" fmla="*/ 219075 h 752475"/>
              <a:gd name="connsiteX2" fmla="*/ 55514 w 122189"/>
              <a:gd name="connsiteY2" fmla="*/ 242888 h 752475"/>
              <a:gd name="connsiteX3" fmla="*/ 45989 w 122189"/>
              <a:gd name="connsiteY3" fmla="*/ 261938 h 752475"/>
              <a:gd name="connsiteX4" fmla="*/ 41226 w 122189"/>
              <a:gd name="connsiteY4" fmla="*/ 285750 h 752475"/>
              <a:gd name="connsiteX5" fmla="*/ 36464 w 122189"/>
              <a:gd name="connsiteY5" fmla="*/ 300038 h 752475"/>
              <a:gd name="connsiteX6" fmla="*/ 31701 w 122189"/>
              <a:gd name="connsiteY6" fmla="*/ 338138 h 752475"/>
              <a:gd name="connsiteX7" fmla="*/ 26939 w 122189"/>
              <a:gd name="connsiteY7" fmla="*/ 352425 h 752475"/>
              <a:gd name="connsiteX8" fmla="*/ 22176 w 122189"/>
              <a:gd name="connsiteY8" fmla="*/ 381000 h 752475"/>
              <a:gd name="connsiteX9" fmla="*/ 7889 w 122189"/>
              <a:gd name="connsiteY9" fmla="*/ 414338 h 752475"/>
              <a:gd name="connsiteX10" fmla="*/ 7889 w 122189"/>
              <a:gd name="connsiteY10" fmla="*/ 576263 h 752475"/>
              <a:gd name="connsiteX11" fmla="*/ 17414 w 122189"/>
              <a:gd name="connsiteY11" fmla="*/ 604838 h 752475"/>
              <a:gd name="connsiteX12" fmla="*/ 36464 w 122189"/>
              <a:gd name="connsiteY12" fmla="*/ 628650 h 752475"/>
              <a:gd name="connsiteX13" fmla="*/ 45989 w 122189"/>
              <a:gd name="connsiteY13" fmla="*/ 652463 h 752475"/>
              <a:gd name="connsiteX14" fmla="*/ 50751 w 122189"/>
              <a:gd name="connsiteY14" fmla="*/ 671513 h 752475"/>
              <a:gd name="connsiteX15" fmla="*/ 65039 w 122189"/>
              <a:gd name="connsiteY15" fmla="*/ 690563 h 752475"/>
              <a:gd name="connsiteX16" fmla="*/ 74564 w 122189"/>
              <a:gd name="connsiteY16" fmla="*/ 704850 h 752475"/>
              <a:gd name="connsiteX17" fmla="*/ 93614 w 122189"/>
              <a:gd name="connsiteY17" fmla="*/ 719138 h 752475"/>
              <a:gd name="connsiteX18" fmla="*/ 103139 w 122189"/>
              <a:gd name="connsiteY18" fmla="*/ 733425 h 752475"/>
              <a:gd name="connsiteX19" fmla="*/ 122189 w 122189"/>
              <a:gd name="connsiteY19" fmla="*/ 75247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189" h="752475">
                <a:moveTo>
                  <a:pt x="65039" y="0"/>
                </a:moveTo>
                <a:cubicBezTo>
                  <a:pt x="63451" y="73025"/>
                  <a:pt x="63138" y="146089"/>
                  <a:pt x="60276" y="219075"/>
                </a:cubicBezTo>
                <a:cubicBezTo>
                  <a:pt x="59959" y="227164"/>
                  <a:pt x="58074" y="235209"/>
                  <a:pt x="55514" y="242888"/>
                </a:cubicBezTo>
                <a:cubicBezTo>
                  <a:pt x="53269" y="249623"/>
                  <a:pt x="49164" y="255588"/>
                  <a:pt x="45989" y="261938"/>
                </a:cubicBezTo>
                <a:cubicBezTo>
                  <a:pt x="44401" y="269875"/>
                  <a:pt x="43189" y="277897"/>
                  <a:pt x="41226" y="285750"/>
                </a:cubicBezTo>
                <a:cubicBezTo>
                  <a:pt x="40008" y="290620"/>
                  <a:pt x="37362" y="295099"/>
                  <a:pt x="36464" y="300038"/>
                </a:cubicBezTo>
                <a:cubicBezTo>
                  <a:pt x="34174" y="312630"/>
                  <a:pt x="33991" y="325546"/>
                  <a:pt x="31701" y="338138"/>
                </a:cubicBezTo>
                <a:cubicBezTo>
                  <a:pt x="30803" y="343077"/>
                  <a:pt x="28028" y="347525"/>
                  <a:pt x="26939" y="352425"/>
                </a:cubicBezTo>
                <a:cubicBezTo>
                  <a:pt x="24844" y="361851"/>
                  <a:pt x="24271" y="371574"/>
                  <a:pt x="22176" y="381000"/>
                </a:cubicBezTo>
                <a:cubicBezTo>
                  <a:pt x="19372" y="393617"/>
                  <a:pt x="13715" y="402685"/>
                  <a:pt x="7889" y="414338"/>
                </a:cubicBezTo>
                <a:cubicBezTo>
                  <a:pt x="-3121" y="480390"/>
                  <a:pt x="-2129" y="462724"/>
                  <a:pt x="7889" y="576263"/>
                </a:cubicBezTo>
                <a:cubicBezTo>
                  <a:pt x="8772" y="586264"/>
                  <a:pt x="11142" y="596998"/>
                  <a:pt x="17414" y="604838"/>
                </a:cubicBezTo>
                <a:lnTo>
                  <a:pt x="36464" y="628650"/>
                </a:lnTo>
                <a:cubicBezTo>
                  <a:pt x="39639" y="636588"/>
                  <a:pt x="43286" y="644353"/>
                  <a:pt x="45989" y="652463"/>
                </a:cubicBezTo>
                <a:cubicBezTo>
                  <a:pt x="48059" y="658673"/>
                  <a:pt x="47824" y="665659"/>
                  <a:pt x="50751" y="671513"/>
                </a:cubicBezTo>
                <a:cubicBezTo>
                  <a:pt x="54301" y="678613"/>
                  <a:pt x="60425" y="684104"/>
                  <a:pt x="65039" y="690563"/>
                </a:cubicBezTo>
                <a:cubicBezTo>
                  <a:pt x="68366" y="695220"/>
                  <a:pt x="70517" y="700803"/>
                  <a:pt x="74564" y="704850"/>
                </a:cubicBezTo>
                <a:cubicBezTo>
                  <a:pt x="80177" y="710463"/>
                  <a:pt x="88001" y="713525"/>
                  <a:pt x="93614" y="719138"/>
                </a:cubicBezTo>
                <a:cubicBezTo>
                  <a:pt x="97661" y="723185"/>
                  <a:pt x="99092" y="729378"/>
                  <a:pt x="103139" y="733425"/>
                </a:cubicBezTo>
                <a:cubicBezTo>
                  <a:pt x="126127" y="756413"/>
                  <a:pt x="111301" y="730702"/>
                  <a:pt x="122189" y="75247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Forma libre: forma 15">
            <a:extLst>
              <a:ext uri="{FF2B5EF4-FFF2-40B4-BE49-F238E27FC236}">
                <a16:creationId xmlns:a16="http://schemas.microsoft.com/office/drawing/2014/main" id="{B6A05181-D96B-8C96-A6E4-12AA6387408A}"/>
              </a:ext>
            </a:extLst>
          </p:cNvPr>
          <p:cNvSpPr/>
          <p:nvPr/>
        </p:nvSpPr>
        <p:spPr>
          <a:xfrm>
            <a:off x="9762689" y="2405063"/>
            <a:ext cx="62349" cy="733425"/>
          </a:xfrm>
          <a:custGeom>
            <a:avLst/>
            <a:gdLst>
              <a:gd name="connsiteX0" fmla="*/ 62349 w 62349"/>
              <a:gd name="connsiteY0" fmla="*/ 0 h 733425"/>
              <a:gd name="connsiteX1" fmla="*/ 19486 w 62349"/>
              <a:gd name="connsiteY1" fmla="*/ 4762 h 733425"/>
              <a:gd name="connsiteX2" fmla="*/ 436 w 62349"/>
              <a:gd name="connsiteY2" fmla="*/ 85725 h 733425"/>
              <a:gd name="connsiteX3" fmla="*/ 14724 w 62349"/>
              <a:gd name="connsiteY3" fmla="*/ 447675 h 733425"/>
              <a:gd name="connsiteX4" fmla="*/ 19486 w 62349"/>
              <a:gd name="connsiteY4" fmla="*/ 485775 h 733425"/>
              <a:gd name="connsiteX5" fmla="*/ 24249 w 62349"/>
              <a:gd name="connsiteY5" fmla="*/ 500062 h 733425"/>
              <a:gd name="connsiteX6" fmla="*/ 29011 w 62349"/>
              <a:gd name="connsiteY6" fmla="*/ 523875 h 733425"/>
              <a:gd name="connsiteX7" fmla="*/ 24249 w 62349"/>
              <a:gd name="connsiteY7" fmla="*/ 652462 h 733425"/>
              <a:gd name="connsiteX8" fmla="*/ 9961 w 62349"/>
              <a:gd name="connsiteY8" fmla="*/ 700087 h 733425"/>
              <a:gd name="connsiteX9" fmla="*/ 9961 w 62349"/>
              <a:gd name="connsiteY9" fmla="*/ 733425 h 733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49" h="733425">
                <a:moveTo>
                  <a:pt x="62349" y="0"/>
                </a:moveTo>
                <a:cubicBezTo>
                  <a:pt x="48061" y="1587"/>
                  <a:pt x="32756" y="-767"/>
                  <a:pt x="19486" y="4762"/>
                </a:cubicBezTo>
                <a:cubicBezTo>
                  <a:pt x="-5274" y="15079"/>
                  <a:pt x="734" y="81854"/>
                  <a:pt x="436" y="85725"/>
                </a:cubicBezTo>
                <a:cubicBezTo>
                  <a:pt x="5141" y="353870"/>
                  <a:pt x="-4077" y="278457"/>
                  <a:pt x="14724" y="447675"/>
                </a:cubicBezTo>
                <a:cubicBezTo>
                  <a:pt x="16137" y="460396"/>
                  <a:pt x="17196" y="473183"/>
                  <a:pt x="19486" y="485775"/>
                </a:cubicBezTo>
                <a:cubicBezTo>
                  <a:pt x="20384" y="490714"/>
                  <a:pt x="23031" y="495192"/>
                  <a:pt x="24249" y="500062"/>
                </a:cubicBezTo>
                <a:cubicBezTo>
                  <a:pt x="26212" y="507915"/>
                  <a:pt x="27424" y="515937"/>
                  <a:pt x="29011" y="523875"/>
                </a:cubicBezTo>
                <a:cubicBezTo>
                  <a:pt x="27424" y="566737"/>
                  <a:pt x="26844" y="609649"/>
                  <a:pt x="24249" y="652462"/>
                </a:cubicBezTo>
                <a:cubicBezTo>
                  <a:pt x="17989" y="755759"/>
                  <a:pt x="24047" y="622612"/>
                  <a:pt x="9961" y="700087"/>
                </a:cubicBezTo>
                <a:cubicBezTo>
                  <a:pt x="7973" y="711020"/>
                  <a:pt x="9961" y="722312"/>
                  <a:pt x="9961" y="733425"/>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orma libre: forma 16">
            <a:extLst>
              <a:ext uri="{FF2B5EF4-FFF2-40B4-BE49-F238E27FC236}">
                <a16:creationId xmlns:a16="http://schemas.microsoft.com/office/drawing/2014/main" id="{6AD335C4-4F1C-D9DD-2909-9E21A8C477E8}"/>
              </a:ext>
            </a:extLst>
          </p:cNvPr>
          <p:cNvSpPr/>
          <p:nvPr/>
        </p:nvSpPr>
        <p:spPr>
          <a:xfrm>
            <a:off x="9429750" y="2500313"/>
            <a:ext cx="276225" cy="509587"/>
          </a:xfrm>
          <a:custGeom>
            <a:avLst/>
            <a:gdLst>
              <a:gd name="connsiteX0" fmla="*/ 0 w 276225"/>
              <a:gd name="connsiteY0" fmla="*/ 114300 h 509587"/>
              <a:gd name="connsiteX1" fmla="*/ 28575 w 276225"/>
              <a:gd name="connsiteY1" fmla="*/ 76200 h 509587"/>
              <a:gd name="connsiteX2" fmla="*/ 52388 w 276225"/>
              <a:gd name="connsiteY2" fmla="*/ 47625 h 509587"/>
              <a:gd name="connsiteX3" fmla="*/ 66675 w 276225"/>
              <a:gd name="connsiteY3" fmla="*/ 38100 h 509587"/>
              <a:gd name="connsiteX4" fmla="*/ 80963 w 276225"/>
              <a:gd name="connsiteY4" fmla="*/ 23812 h 509587"/>
              <a:gd name="connsiteX5" fmla="*/ 123825 w 276225"/>
              <a:gd name="connsiteY5" fmla="*/ 14287 h 509587"/>
              <a:gd name="connsiteX6" fmla="*/ 147638 w 276225"/>
              <a:gd name="connsiteY6" fmla="*/ 9525 h 509587"/>
              <a:gd name="connsiteX7" fmla="*/ 166688 w 276225"/>
              <a:gd name="connsiteY7" fmla="*/ 4762 h 509587"/>
              <a:gd name="connsiteX8" fmla="*/ 195263 w 276225"/>
              <a:gd name="connsiteY8" fmla="*/ 0 h 509587"/>
              <a:gd name="connsiteX9" fmla="*/ 219075 w 276225"/>
              <a:gd name="connsiteY9" fmla="*/ 33337 h 509587"/>
              <a:gd name="connsiteX10" fmla="*/ 228600 w 276225"/>
              <a:gd name="connsiteY10" fmla="*/ 80962 h 509587"/>
              <a:gd name="connsiteX11" fmla="*/ 233363 w 276225"/>
              <a:gd name="connsiteY11" fmla="*/ 104775 h 509587"/>
              <a:gd name="connsiteX12" fmla="*/ 238125 w 276225"/>
              <a:gd name="connsiteY12" fmla="*/ 119062 h 509587"/>
              <a:gd name="connsiteX13" fmla="*/ 242888 w 276225"/>
              <a:gd name="connsiteY13" fmla="*/ 200025 h 509587"/>
              <a:gd name="connsiteX14" fmla="*/ 247650 w 276225"/>
              <a:gd name="connsiteY14" fmla="*/ 223837 h 509587"/>
              <a:gd name="connsiteX15" fmla="*/ 252413 w 276225"/>
              <a:gd name="connsiteY15" fmla="*/ 252412 h 509587"/>
              <a:gd name="connsiteX16" fmla="*/ 257175 w 276225"/>
              <a:gd name="connsiteY16" fmla="*/ 276225 h 509587"/>
              <a:gd name="connsiteX17" fmla="*/ 261938 w 276225"/>
              <a:gd name="connsiteY17" fmla="*/ 314325 h 509587"/>
              <a:gd name="connsiteX18" fmla="*/ 271463 w 276225"/>
              <a:gd name="connsiteY18" fmla="*/ 352425 h 509587"/>
              <a:gd name="connsiteX19" fmla="*/ 276225 w 276225"/>
              <a:gd name="connsiteY19" fmla="*/ 376237 h 509587"/>
              <a:gd name="connsiteX20" fmla="*/ 271463 w 276225"/>
              <a:gd name="connsiteY20" fmla="*/ 509587 h 509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509587">
                <a:moveTo>
                  <a:pt x="0" y="114300"/>
                </a:moveTo>
                <a:cubicBezTo>
                  <a:pt x="30027" y="64255"/>
                  <a:pt x="-1188" y="111916"/>
                  <a:pt x="28575" y="76200"/>
                </a:cubicBezTo>
                <a:cubicBezTo>
                  <a:pt x="45606" y="55763"/>
                  <a:pt x="29617" y="66601"/>
                  <a:pt x="52388" y="47625"/>
                </a:cubicBezTo>
                <a:cubicBezTo>
                  <a:pt x="56785" y="43961"/>
                  <a:pt x="62278" y="41764"/>
                  <a:pt x="66675" y="38100"/>
                </a:cubicBezTo>
                <a:cubicBezTo>
                  <a:pt x="71849" y="33788"/>
                  <a:pt x="75359" y="27548"/>
                  <a:pt x="80963" y="23812"/>
                </a:cubicBezTo>
                <a:cubicBezTo>
                  <a:pt x="88833" y="18565"/>
                  <a:pt x="120264" y="14934"/>
                  <a:pt x="123825" y="14287"/>
                </a:cubicBezTo>
                <a:cubicBezTo>
                  <a:pt x="131789" y="12839"/>
                  <a:pt x="139736" y="11281"/>
                  <a:pt x="147638" y="9525"/>
                </a:cubicBezTo>
                <a:cubicBezTo>
                  <a:pt x="154028" y="8105"/>
                  <a:pt x="160270" y="6046"/>
                  <a:pt x="166688" y="4762"/>
                </a:cubicBezTo>
                <a:cubicBezTo>
                  <a:pt x="176157" y="2868"/>
                  <a:pt x="185738" y="1587"/>
                  <a:pt x="195263" y="0"/>
                </a:cubicBezTo>
                <a:cubicBezTo>
                  <a:pt x="195348" y="113"/>
                  <a:pt x="217865" y="29403"/>
                  <a:pt x="219075" y="33337"/>
                </a:cubicBezTo>
                <a:cubicBezTo>
                  <a:pt x="223836" y="48810"/>
                  <a:pt x="225425" y="65087"/>
                  <a:pt x="228600" y="80962"/>
                </a:cubicBezTo>
                <a:cubicBezTo>
                  <a:pt x="230188" y="88900"/>
                  <a:pt x="230803" y="97095"/>
                  <a:pt x="233363" y="104775"/>
                </a:cubicBezTo>
                <a:lnTo>
                  <a:pt x="238125" y="119062"/>
                </a:lnTo>
                <a:cubicBezTo>
                  <a:pt x="239713" y="146050"/>
                  <a:pt x="240440" y="173102"/>
                  <a:pt x="242888" y="200025"/>
                </a:cubicBezTo>
                <a:cubicBezTo>
                  <a:pt x="243621" y="208086"/>
                  <a:pt x="246202" y="215873"/>
                  <a:pt x="247650" y="223837"/>
                </a:cubicBezTo>
                <a:cubicBezTo>
                  <a:pt x="249377" y="233338"/>
                  <a:pt x="250686" y="242911"/>
                  <a:pt x="252413" y="252412"/>
                </a:cubicBezTo>
                <a:cubicBezTo>
                  <a:pt x="253861" y="260376"/>
                  <a:pt x="255944" y="268224"/>
                  <a:pt x="257175" y="276225"/>
                </a:cubicBezTo>
                <a:cubicBezTo>
                  <a:pt x="259121" y="288875"/>
                  <a:pt x="259992" y="301675"/>
                  <a:pt x="261938" y="314325"/>
                </a:cubicBezTo>
                <a:cubicBezTo>
                  <a:pt x="268961" y="359977"/>
                  <a:pt x="263348" y="319965"/>
                  <a:pt x="271463" y="352425"/>
                </a:cubicBezTo>
                <a:cubicBezTo>
                  <a:pt x="273426" y="360278"/>
                  <a:pt x="274638" y="368300"/>
                  <a:pt x="276225" y="376237"/>
                </a:cubicBezTo>
                <a:cubicBezTo>
                  <a:pt x="271273" y="500059"/>
                  <a:pt x="271463" y="455581"/>
                  <a:pt x="271463" y="509587"/>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00096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3F8B35-6CBF-3A99-5DE2-716981E7870B}"/>
              </a:ext>
            </a:extLst>
          </p:cNvPr>
          <p:cNvSpPr>
            <a:spLocks noGrp="1"/>
          </p:cNvSpPr>
          <p:nvPr>
            <p:ph type="title"/>
          </p:nvPr>
        </p:nvSpPr>
        <p:spPr/>
        <p:txBody>
          <a:bodyPr/>
          <a:lstStyle/>
          <a:p>
            <a:r>
              <a:rPr lang="es-MX" dirty="0" err="1">
                <a:solidFill>
                  <a:schemeClr val="tx1"/>
                </a:solidFill>
              </a:rPr>
              <a:t>Trasplant</a:t>
            </a:r>
            <a:r>
              <a:rPr lang="es-MX" dirty="0">
                <a:solidFill>
                  <a:schemeClr val="tx1"/>
                </a:solidFill>
              </a:rPr>
              <a:t> </a:t>
            </a:r>
            <a:r>
              <a:rPr lang="es-MX" dirty="0" err="1">
                <a:solidFill>
                  <a:schemeClr val="tx1"/>
                </a:solidFill>
              </a:rPr>
              <a:t>surgical</a:t>
            </a:r>
            <a:r>
              <a:rPr lang="es-MX" dirty="0">
                <a:solidFill>
                  <a:schemeClr val="tx1"/>
                </a:solidFill>
              </a:rPr>
              <a:t> </a:t>
            </a:r>
            <a:r>
              <a:rPr lang="es-MX" dirty="0" err="1">
                <a:solidFill>
                  <a:schemeClr val="tx1"/>
                </a:solidFill>
              </a:rPr>
              <a:t>findings</a:t>
            </a:r>
            <a:endParaRPr lang="es-MX" dirty="0">
              <a:solidFill>
                <a:schemeClr val="tx1"/>
              </a:solidFill>
            </a:endParaRPr>
          </a:p>
        </p:txBody>
      </p:sp>
      <p:sp>
        <p:nvSpPr>
          <p:cNvPr id="3" name="Marcador de contenido 2">
            <a:extLst>
              <a:ext uri="{FF2B5EF4-FFF2-40B4-BE49-F238E27FC236}">
                <a16:creationId xmlns:a16="http://schemas.microsoft.com/office/drawing/2014/main" id="{B6841FCE-C29C-DB22-A7A2-B5CD20853E5C}"/>
              </a:ext>
            </a:extLst>
          </p:cNvPr>
          <p:cNvSpPr>
            <a:spLocks noGrp="1"/>
          </p:cNvSpPr>
          <p:nvPr>
            <p:ph idx="1"/>
          </p:nvPr>
        </p:nvSpPr>
        <p:spPr/>
        <p:txBody>
          <a:bodyPr/>
          <a:lstStyle/>
          <a:p>
            <a:endParaRPr lang="es-MX" dirty="0"/>
          </a:p>
        </p:txBody>
      </p:sp>
      <p:pic>
        <p:nvPicPr>
          <p:cNvPr id="4" name="Imagen 3">
            <a:extLst>
              <a:ext uri="{FF2B5EF4-FFF2-40B4-BE49-F238E27FC236}">
                <a16:creationId xmlns:a16="http://schemas.microsoft.com/office/drawing/2014/main" id="{6FA0C28B-64FD-FED4-064A-35E4D064A58F}"/>
              </a:ext>
            </a:extLst>
          </p:cNvPr>
          <p:cNvPicPr>
            <a:picLocks noChangeAspect="1"/>
          </p:cNvPicPr>
          <p:nvPr/>
        </p:nvPicPr>
        <p:blipFill rotWithShape="1">
          <a:blip r:embed="rId2">
            <a:extLst>
              <a:ext uri="{28A0092B-C50C-407E-A947-70E740481C1C}">
                <a14:useLocalDpi xmlns:a14="http://schemas.microsoft.com/office/drawing/2010/main" val="0"/>
              </a:ext>
            </a:extLst>
          </a:blip>
          <a:srcRect l="3048" t="14550" r="2368" b="31613"/>
          <a:stretch/>
        </p:blipFill>
        <p:spPr>
          <a:xfrm>
            <a:off x="1491533" y="1817204"/>
            <a:ext cx="5450702" cy="4057828"/>
          </a:xfrm>
          <a:prstGeom prst="rect">
            <a:avLst/>
          </a:prstGeom>
        </p:spPr>
      </p:pic>
      <p:sp>
        <p:nvSpPr>
          <p:cNvPr id="5" name="CuadroTexto 4">
            <a:extLst>
              <a:ext uri="{FF2B5EF4-FFF2-40B4-BE49-F238E27FC236}">
                <a16:creationId xmlns:a16="http://schemas.microsoft.com/office/drawing/2014/main" id="{55C6B3BF-528F-F2A9-FDD5-7B7FBA69A696}"/>
              </a:ext>
            </a:extLst>
          </p:cNvPr>
          <p:cNvSpPr txBox="1"/>
          <p:nvPr/>
        </p:nvSpPr>
        <p:spPr>
          <a:xfrm>
            <a:off x="6942235" y="1781604"/>
            <a:ext cx="5020671" cy="4093428"/>
          </a:xfrm>
          <a:prstGeom prst="rect">
            <a:avLst/>
          </a:prstGeom>
          <a:noFill/>
        </p:spPr>
        <p:txBody>
          <a:bodyPr wrap="square">
            <a:spAutoFit/>
          </a:bodyPr>
          <a:lstStyle/>
          <a:p>
            <a:r>
              <a:rPr lang="es-MX" sz="2000" b="1" dirty="0" err="1"/>
              <a:t>Liver</a:t>
            </a:r>
            <a:r>
              <a:rPr lang="es-MX" sz="2000" b="1" dirty="0"/>
              <a:t> </a:t>
            </a:r>
            <a:r>
              <a:rPr lang="es-MX" sz="2000" b="1" dirty="0" err="1"/>
              <a:t>anatomy</a:t>
            </a:r>
            <a:r>
              <a:rPr lang="es-MX" sz="2000" b="1" dirty="0"/>
              <a:t> </a:t>
            </a:r>
            <a:r>
              <a:rPr lang="es-MX" sz="2000" b="1" dirty="0" err="1"/>
              <a:t>of</a:t>
            </a:r>
            <a:r>
              <a:rPr lang="es-MX" sz="2000" b="1" dirty="0"/>
              <a:t> </a:t>
            </a:r>
            <a:r>
              <a:rPr lang="es-MX" sz="2000" b="1" dirty="0" err="1"/>
              <a:t>syndromatic</a:t>
            </a:r>
            <a:r>
              <a:rPr lang="es-MX" sz="2000" b="1" dirty="0"/>
              <a:t> </a:t>
            </a:r>
            <a:r>
              <a:rPr lang="es-MX" sz="2000" b="1" dirty="0" err="1"/>
              <a:t>biliary</a:t>
            </a:r>
            <a:r>
              <a:rPr lang="es-MX" sz="2000" b="1" dirty="0"/>
              <a:t> atresia </a:t>
            </a:r>
            <a:r>
              <a:rPr lang="es-MX" sz="2000" b="1" dirty="0" err="1"/>
              <a:t>without</a:t>
            </a:r>
            <a:r>
              <a:rPr lang="es-MX" sz="2000" b="1" dirty="0"/>
              <a:t> </a:t>
            </a:r>
            <a:r>
              <a:rPr lang="es-MX" sz="2000" b="1" dirty="0" err="1"/>
              <a:t>polysplenia</a:t>
            </a:r>
            <a:r>
              <a:rPr lang="es-MX" sz="2000" b="1" dirty="0"/>
              <a:t>. </a:t>
            </a:r>
          </a:p>
          <a:p>
            <a:pPr marL="457200" indent="-457200">
              <a:buAutoNum type="alphaLcParenR"/>
            </a:pPr>
            <a:r>
              <a:rPr lang="es-MX" sz="2000" b="1" dirty="0" err="1"/>
              <a:t>Liver</a:t>
            </a:r>
            <a:endParaRPr lang="es-MX" sz="2000" b="1" dirty="0"/>
          </a:p>
          <a:p>
            <a:pPr marL="457200" indent="-457200">
              <a:buAutoNum type="alphaLcParenR"/>
            </a:pPr>
            <a:r>
              <a:rPr lang="es-MX" sz="2000" b="1" dirty="0" err="1"/>
              <a:t>stomach</a:t>
            </a:r>
            <a:endParaRPr lang="es-MX" sz="2000" b="1" dirty="0"/>
          </a:p>
          <a:p>
            <a:pPr marL="457200" indent="-457200">
              <a:buAutoNum type="alphaLcParenR"/>
            </a:pPr>
            <a:r>
              <a:rPr lang="es-MX" sz="2000" b="1" dirty="0" err="1"/>
              <a:t>jejunum</a:t>
            </a:r>
            <a:endParaRPr lang="es-MX" sz="2000" b="1" dirty="0"/>
          </a:p>
          <a:p>
            <a:pPr marL="457200" indent="-457200">
              <a:buAutoNum type="alphaLcParenR"/>
            </a:pPr>
            <a:r>
              <a:rPr lang="es-MX" sz="2000" b="1" dirty="0" err="1"/>
              <a:t>preduodenal</a:t>
            </a:r>
            <a:r>
              <a:rPr lang="es-MX" sz="2000" b="1" dirty="0"/>
              <a:t> portal </a:t>
            </a:r>
            <a:r>
              <a:rPr lang="es-MX" sz="2000" b="1" dirty="0" err="1"/>
              <a:t>vein</a:t>
            </a:r>
            <a:endParaRPr lang="es-MX" sz="2000" b="1" dirty="0"/>
          </a:p>
          <a:p>
            <a:pPr marL="457200" indent="-457200">
              <a:buAutoNum type="alphaLcParenR"/>
            </a:pPr>
            <a:r>
              <a:rPr lang="es-MX" sz="2000" b="1" dirty="0" err="1"/>
              <a:t>Duodenum</a:t>
            </a:r>
            <a:endParaRPr lang="es-MX" sz="2000" b="1" dirty="0"/>
          </a:p>
          <a:p>
            <a:pPr marL="457200" indent="-457200">
              <a:buAutoNum type="alphaLcParenR"/>
            </a:pPr>
            <a:r>
              <a:rPr lang="es-MX" sz="2000" b="1" dirty="0" err="1"/>
              <a:t>annular</a:t>
            </a:r>
            <a:r>
              <a:rPr lang="es-MX" sz="2000" b="1" dirty="0"/>
              <a:t> </a:t>
            </a:r>
            <a:r>
              <a:rPr lang="es-MX" sz="2000" b="1" dirty="0" err="1"/>
              <a:t>pancreas</a:t>
            </a:r>
            <a:endParaRPr lang="es-MX" sz="2000" b="1" dirty="0"/>
          </a:p>
          <a:p>
            <a:pPr marL="457200" indent="-457200">
              <a:buAutoNum type="alphaLcParenR"/>
            </a:pPr>
            <a:r>
              <a:rPr lang="es-MX" sz="2000" b="1" dirty="0" err="1"/>
              <a:t>left</a:t>
            </a:r>
            <a:r>
              <a:rPr lang="es-MX" sz="2000" b="1" dirty="0"/>
              <a:t> </a:t>
            </a:r>
            <a:r>
              <a:rPr lang="es-MX" sz="2000" b="1" dirty="0" err="1"/>
              <a:t>hepatic</a:t>
            </a:r>
            <a:r>
              <a:rPr lang="es-MX" sz="2000" b="1" dirty="0"/>
              <a:t> </a:t>
            </a:r>
            <a:r>
              <a:rPr lang="es-MX" sz="2000" b="1" dirty="0" err="1"/>
              <a:t>artery</a:t>
            </a:r>
            <a:r>
              <a:rPr lang="es-MX" sz="2000" b="1" dirty="0"/>
              <a:t> </a:t>
            </a:r>
            <a:r>
              <a:rPr lang="es-MX" sz="2000" b="1" dirty="0" err="1"/>
              <a:t>emerging</a:t>
            </a:r>
            <a:r>
              <a:rPr lang="es-MX" sz="2000" b="1" dirty="0"/>
              <a:t> </a:t>
            </a:r>
            <a:r>
              <a:rPr lang="es-MX" sz="2000" b="1" dirty="0" err="1"/>
              <a:t>from</a:t>
            </a:r>
            <a:r>
              <a:rPr lang="es-MX" sz="2000" b="1" dirty="0"/>
              <a:t> </a:t>
            </a:r>
            <a:r>
              <a:rPr lang="es-MX" sz="2000" b="1" dirty="0" err="1"/>
              <a:t>left</a:t>
            </a:r>
            <a:r>
              <a:rPr lang="es-MX" sz="2000" b="1" dirty="0"/>
              <a:t> </a:t>
            </a:r>
            <a:r>
              <a:rPr lang="es-MX" sz="2000" b="1" dirty="0" err="1"/>
              <a:t>gastric</a:t>
            </a:r>
            <a:r>
              <a:rPr lang="es-MX" sz="2000" b="1" dirty="0"/>
              <a:t> </a:t>
            </a:r>
            <a:r>
              <a:rPr lang="es-MX" sz="2000" b="1" dirty="0" err="1"/>
              <a:t>artery</a:t>
            </a:r>
            <a:endParaRPr lang="es-MX" sz="2000" b="1" dirty="0"/>
          </a:p>
          <a:p>
            <a:pPr marL="457200" indent="-457200">
              <a:buAutoNum type="alphaLcParenR"/>
            </a:pPr>
            <a:r>
              <a:rPr lang="es-MX" sz="2000" b="1" dirty="0"/>
              <a:t> </a:t>
            </a:r>
            <a:r>
              <a:rPr lang="es-MX" sz="2000" b="1" dirty="0" err="1"/>
              <a:t>left</a:t>
            </a:r>
            <a:r>
              <a:rPr lang="es-MX" sz="2000" b="1" dirty="0"/>
              <a:t> </a:t>
            </a:r>
            <a:r>
              <a:rPr lang="es-MX" sz="2000" b="1" dirty="0" err="1"/>
              <a:t>gastric</a:t>
            </a:r>
            <a:r>
              <a:rPr lang="es-MX" sz="2000" b="1" dirty="0"/>
              <a:t> </a:t>
            </a:r>
            <a:r>
              <a:rPr lang="es-MX" sz="2000" b="1" dirty="0" err="1"/>
              <a:t>artery</a:t>
            </a:r>
            <a:endParaRPr lang="es-MX" sz="2000" b="1" dirty="0"/>
          </a:p>
          <a:p>
            <a:pPr marL="457200" indent="-457200">
              <a:buAutoNum type="alphaLcParenR"/>
            </a:pPr>
            <a:r>
              <a:rPr lang="es-MX" sz="2000" b="1" dirty="0"/>
              <a:t> i) </a:t>
            </a:r>
            <a:r>
              <a:rPr lang="es-MX" sz="2000" b="1" dirty="0" err="1"/>
              <a:t>right</a:t>
            </a:r>
            <a:r>
              <a:rPr lang="es-MX" sz="2000" b="1" dirty="0"/>
              <a:t> </a:t>
            </a:r>
            <a:r>
              <a:rPr lang="es-MX" sz="2000" b="1" dirty="0" err="1"/>
              <a:t>hepatic</a:t>
            </a:r>
            <a:r>
              <a:rPr lang="es-MX" sz="2000" b="1" dirty="0"/>
              <a:t> </a:t>
            </a:r>
            <a:r>
              <a:rPr lang="es-MX" sz="2000" b="1" dirty="0" err="1"/>
              <a:t>artery</a:t>
            </a:r>
            <a:r>
              <a:rPr lang="es-MX" sz="2000" b="1" dirty="0"/>
              <a:t> </a:t>
            </a:r>
            <a:r>
              <a:rPr lang="es-MX" sz="2000" b="1" dirty="0" err="1"/>
              <a:t>emerging</a:t>
            </a:r>
            <a:r>
              <a:rPr lang="es-MX" sz="2000" b="1" dirty="0"/>
              <a:t> abdominal aorta</a:t>
            </a:r>
            <a:r>
              <a:rPr lang="es-MX" sz="1200" dirty="0"/>
              <a:t>.</a:t>
            </a:r>
          </a:p>
        </p:txBody>
      </p:sp>
    </p:spTree>
    <p:extLst>
      <p:ext uri="{BB962C8B-B14F-4D97-AF65-F5344CB8AC3E}">
        <p14:creationId xmlns:p14="http://schemas.microsoft.com/office/powerpoint/2010/main" val="15224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A2F525-F0D6-6F22-171C-8133C5B96D19}"/>
              </a:ext>
            </a:extLst>
          </p:cNvPr>
          <p:cNvSpPr>
            <a:spLocks noGrp="1"/>
          </p:cNvSpPr>
          <p:nvPr>
            <p:ph type="title"/>
          </p:nvPr>
        </p:nvSpPr>
        <p:spPr/>
        <p:txBody>
          <a:bodyPr/>
          <a:lstStyle/>
          <a:p>
            <a:r>
              <a:rPr lang="es-MX" dirty="0" err="1">
                <a:solidFill>
                  <a:schemeClr val="tx1"/>
                </a:solidFill>
              </a:rPr>
              <a:t>Conclusion</a:t>
            </a:r>
            <a:endParaRPr lang="es-MX" dirty="0">
              <a:solidFill>
                <a:schemeClr val="tx1"/>
              </a:solidFill>
            </a:endParaRPr>
          </a:p>
        </p:txBody>
      </p:sp>
      <p:sp>
        <p:nvSpPr>
          <p:cNvPr id="3" name="Marcador de contenido 2">
            <a:extLst>
              <a:ext uri="{FF2B5EF4-FFF2-40B4-BE49-F238E27FC236}">
                <a16:creationId xmlns:a16="http://schemas.microsoft.com/office/drawing/2014/main" id="{CA9A2463-C1CE-A338-7140-4C82ED93440F}"/>
              </a:ext>
            </a:extLst>
          </p:cNvPr>
          <p:cNvSpPr>
            <a:spLocks noGrp="1"/>
          </p:cNvSpPr>
          <p:nvPr>
            <p:ph idx="1"/>
          </p:nvPr>
        </p:nvSpPr>
        <p:spPr>
          <a:xfrm>
            <a:off x="1936958" y="1965960"/>
            <a:ext cx="8287603" cy="3060510"/>
          </a:xfrm>
          <a:solidFill>
            <a:schemeClr val="accent6">
              <a:lumMod val="60000"/>
              <a:lumOff val="40000"/>
            </a:schemeClr>
          </a:solidFill>
        </p:spPr>
        <p:txBody>
          <a:bodyPr>
            <a:normAutofit/>
          </a:bodyPr>
          <a:lstStyle/>
          <a:p>
            <a:pPr marL="45720" indent="0" algn="just">
              <a:buNone/>
            </a:pPr>
            <a:r>
              <a:rPr lang="en-US" sz="2800" b="0" i="0" dirty="0">
                <a:solidFill>
                  <a:schemeClr val="bg1"/>
                </a:solidFill>
                <a:effectLst/>
                <a:latin typeface="Helvetica Neue"/>
              </a:rPr>
              <a:t>The anatomical variants of a </a:t>
            </a:r>
            <a:r>
              <a:rPr lang="en-US" sz="2800" b="0" i="0" dirty="0" err="1">
                <a:solidFill>
                  <a:schemeClr val="bg1"/>
                </a:solidFill>
                <a:effectLst/>
                <a:latin typeface="Helvetica Neue"/>
              </a:rPr>
              <a:t>syndromatic</a:t>
            </a:r>
            <a:r>
              <a:rPr lang="en-US" sz="2800" b="0" i="0" dirty="0">
                <a:solidFill>
                  <a:schemeClr val="bg1"/>
                </a:solidFill>
                <a:effectLst/>
                <a:latin typeface="Helvetica Neue"/>
              </a:rPr>
              <a:t> atresia require great knowledge and vascular control so as not to lose the only possibility of arterial and portal anastomosis that the patient has, in this case the total release of the portal vein without injuring the pancreas or the duodenum represented a challenge. </a:t>
            </a:r>
            <a:endParaRPr lang="es-MX" sz="2800" dirty="0">
              <a:solidFill>
                <a:schemeClr val="bg1"/>
              </a:solidFill>
            </a:endParaRPr>
          </a:p>
        </p:txBody>
      </p:sp>
    </p:spTree>
    <p:extLst>
      <p:ext uri="{BB962C8B-B14F-4D97-AF65-F5344CB8AC3E}">
        <p14:creationId xmlns:p14="http://schemas.microsoft.com/office/powerpoint/2010/main" val="380008433"/>
      </p:ext>
    </p:extLst>
  </p:cSld>
  <p:clrMapOvr>
    <a:masterClrMapping/>
  </p:clrMapOvr>
</p:sld>
</file>

<file path=ppt/theme/theme1.xml><?xml version="1.0" encoding="utf-8"?>
<a:theme xmlns:a="http://schemas.openxmlformats.org/drawingml/2006/main" name="Base">
  <a:themeElements>
    <a:clrScheme name="Base">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Base</Template>
  <TotalTime>235</TotalTime>
  <Words>429</Words>
  <Application>Microsoft Office PowerPoint</Application>
  <PresentationFormat>Panorámica</PresentationFormat>
  <Paragraphs>52</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Corbel</vt:lpstr>
      <vt:lpstr>Helvetica</vt:lpstr>
      <vt:lpstr>Helvetica Neue</vt:lpstr>
      <vt:lpstr>Wingdings</vt:lpstr>
      <vt:lpstr>Base</vt:lpstr>
      <vt:lpstr>Presentación de PowerPoint</vt:lpstr>
      <vt:lpstr>Introduction</vt:lpstr>
      <vt:lpstr>Objetive</vt:lpstr>
      <vt:lpstr>Clinical report</vt:lpstr>
      <vt:lpstr>Evolution</vt:lpstr>
      <vt:lpstr>Angiotomography </vt:lpstr>
      <vt:lpstr>Trasplant surgical findings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Ishtar Cabrera Lozano</dc:creator>
  <cp:lastModifiedBy>Ishtar Cabrera Lozano</cp:lastModifiedBy>
  <cp:revision>3</cp:revision>
  <dcterms:created xsi:type="dcterms:W3CDTF">2024-08-30T01:34:24Z</dcterms:created>
  <dcterms:modified xsi:type="dcterms:W3CDTF">2024-09-20T22:07:41Z</dcterms:modified>
</cp:coreProperties>
</file>