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81" r:id="rId5"/>
    <p:sldId id="282" r:id="rId6"/>
    <p:sldId id="285" r:id="rId7"/>
    <p:sldId id="286" r:id="rId8"/>
    <p:sldId id="287" r:id="rId9"/>
    <p:sldId id="259" r:id="rId10"/>
    <p:sldId id="260" r:id="rId11"/>
    <p:sldId id="261" r:id="rId12"/>
    <p:sldId id="274" r:id="rId13"/>
    <p:sldId id="275" r:id="rId14"/>
    <p:sldId id="262" r:id="rId15"/>
    <p:sldId id="264" r:id="rId16"/>
    <p:sldId id="265" r:id="rId17"/>
    <p:sldId id="266" r:id="rId18"/>
    <p:sldId id="276" r:id="rId19"/>
    <p:sldId id="263" r:id="rId20"/>
    <p:sldId id="277" r:id="rId21"/>
    <p:sldId id="267" r:id="rId22"/>
    <p:sldId id="268" r:id="rId23"/>
    <p:sldId id="269" r:id="rId24"/>
    <p:sldId id="270" r:id="rId25"/>
    <p:sldId id="278" r:id="rId26"/>
    <p:sldId id="279" r:id="rId27"/>
    <p:sldId id="280" r:id="rId28"/>
    <p:sldId id="272" r:id="rId29"/>
    <p:sldId id="288" r:id="rId30"/>
    <p:sldId id="27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sfAGPiIyG3fLp+hes3wNQOVbL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76FFB-A0C9-4F17-B53A-517AB6D5C636}" v="2" dt="2024-09-22T21:35:34.936"/>
  </p1510:revLst>
</p1510:revInfo>
</file>

<file path=ppt/tableStyles.xml><?xml version="1.0" encoding="utf-8"?>
<a:tblStyleLst xmlns:a="http://schemas.openxmlformats.org/drawingml/2006/main" def="{85BF891A-1B51-4099-AF33-4B18104C7844}">
  <a:tblStyle styleId="{85BF891A-1B51-4099-AF33-4B18104C78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675AF5-85C2-494B-93E6-84E082CDA64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8"/>
  </p:normalViewPr>
  <p:slideViewPr>
    <p:cSldViewPr snapToGrid="0">
      <p:cViewPr varScale="1">
        <p:scale>
          <a:sx n="108" d="100"/>
          <a:sy n="108" d="100"/>
        </p:scale>
        <p:origin x="678"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mant Sharma" userId="06c88c41-ea4c-44f9-b7fc-725880882a9a" providerId="ADAL" clId="{2FF76FFB-A0C9-4F17-B53A-517AB6D5C636}"/>
    <pc:docChg chg="custSel addSld delSld modSld">
      <pc:chgData name="Hemant Sharma" userId="06c88c41-ea4c-44f9-b7fc-725880882a9a" providerId="ADAL" clId="{2FF76FFB-A0C9-4F17-B53A-517AB6D5C636}" dt="2024-09-22T22:00:37.246" v="205" actId="6549"/>
      <pc:docMkLst>
        <pc:docMk/>
      </pc:docMkLst>
      <pc:sldChg chg="modSp mod">
        <pc:chgData name="Hemant Sharma" userId="06c88c41-ea4c-44f9-b7fc-725880882a9a" providerId="ADAL" clId="{2FF76FFB-A0C9-4F17-B53A-517AB6D5C636}" dt="2024-09-22T21:28:04.156" v="14" actId="20577"/>
        <pc:sldMkLst>
          <pc:docMk/>
          <pc:sldMk cId="0" sldId="261"/>
        </pc:sldMkLst>
        <pc:spChg chg="mod">
          <ac:chgData name="Hemant Sharma" userId="06c88c41-ea4c-44f9-b7fc-725880882a9a" providerId="ADAL" clId="{2FF76FFB-A0C9-4F17-B53A-517AB6D5C636}" dt="2024-09-22T21:28:04.156" v="14" actId="20577"/>
          <ac:spMkLst>
            <pc:docMk/>
            <pc:sldMk cId="0" sldId="261"/>
            <ac:spMk id="117" creationId="{00000000-0000-0000-0000-000000000000}"/>
          </ac:spMkLst>
        </pc:spChg>
      </pc:sldChg>
      <pc:sldChg chg="modSp mod">
        <pc:chgData name="Hemant Sharma" userId="06c88c41-ea4c-44f9-b7fc-725880882a9a" providerId="ADAL" clId="{2FF76FFB-A0C9-4F17-B53A-517AB6D5C636}" dt="2024-09-22T21:34:13.967" v="19" actId="113"/>
        <pc:sldMkLst>
          <pc:docMk/>
          <pc:sldMk cId="0" sldId="263"/>
        </pc:sldMkLst>
        <pc:graphicFrameChg chg="modGraphic">
          <ac:chgData name="Hemant Sharma" userId="06c88c41-ea4c-44f9-b7fc-725880882a9a" providerId="ADAL" clId="{2FF76FFB-A0C9-4F17-B53A-517AB6D5C636}" dt="2024-09-22T21:34:13.967" v="19" actId="113"/>
          <ac:graphicFrameMkLst>
            <pc:docMk/>
            <pc:sldMk cId="0" sldId="263"/>
            <ac:graphicFrameMk id="129" creationId="{00000000-0000-0000-0000-000000000000}"/>
          </ac:graphicFrameMkLst>
        </pc:graphicFrameChg>
      </pc:sldChg>
      <pc:sldChg chg="addSp modSp mod">
        <pc:chgData name="Hemant Sharma" userId="06c88c41-ea4c-44f9-b7fc-725880882a9a" providerId="ADAL" clId="{2FF76FFB-A0C9-4F17-B53A-517AB6D5C636}" dt="2024-09-22T21:37:13.119" v="38" actId="14100"/>
        <pc:sldMkLst>
          <pc:docMk/>
          <pc:sldMk cId="0" sldId="268"/>
        </pc:sldMkLst>
        <pc:spChg chg="add mod">
          <ac:chgData name="Hemant Sharma" userId="06c88c41-ea4c-44f9-b7fc-725880882a9a" providerId="ADAL" clId="{2FF76FFB-A0C9-4F17-B53A-517AB6D5C636}" dt="2024-09-22T21:37:13.119" v="38" actId="14100"/>
          <ac:spMkLst>
            <pc:docMk/>
            <pc:sldMk cId="0" sldId="268"/>
            <ac:spMk id="4" creationId="{AF13AB8D-657F-3146-6D57-EE7D3A8D6380}"/>
          </ac:spMkLst>
        </pc:spChg>
      </pc:sldChg>
      <pc:sldChg chg="modSp mod">
        <pc:chgData name="Hemant Sharma" userId="06c88c41-ea4c-44f9-b7fc-725880882a9a" providerId="ADAL" clId="{2FF76FFB-A0C9-4F17-B53A-517AB6D5C636}" dt="2024-09-22T21:30:06.965" v="15" actId="20577"/>
        <pc:sldMkLst>
          <pc:docMk/>
          <pc:sldMk cId="237675415" sldId="274"/>
        </pc:sldMkLst>
        <pc:spChg chg="mod">
          <ac:chgData name="Hemant Sharma" userId="06c88c41-ea4c-44f9-b7fc-725880882a9a" providerId="ADAL" clId="{2FF76FFB-A0C9-4F17-B53A-517AB6D5C636}" dt="2024-09-22T21:30:06.965" v="15" actId="20577"/>
          <ac:spMkLst>
            <pc:docMk/>
            <pc:sldMk cId="237675415" sldId="274"/>
            <ac:spMk id="7" creationId="{F4656395-6D09-31DE-6422-BBC1362328A3}"/>
          </ac:spMkLst>
        </pc:spChg>
      </pc:sldChg>
      <pc:sldChg chg="modSp mod">
        <pc:chgData name="Hemant Sharma" userId="06c88c41-ea4c-44f9-b7fc-725880882a9a" providerId="ADAL" clId="{2FF76FFB-A0C9-4F17-B53A-517AB6D5C636}" dt="2024-09-22T21:31:03.054" v="16" actId="20577"/>
        <pc:sldMkLst>
          <pc:docMk/>
          <pc:sldMk cId="3830167684" sldId="275"/>
        </pc:sldMkLst>
        <pc:spChg chg="mod">
          <ac:chgData name="Hemant Sharma" userId="06c88c41-ea4c-44f9-b7fc-725880882a9a" providerId="ADAL" clId="{2FF76FFB-A0C9-4F17-B53A-517AB6D5C636}" dt="2024-09-22T21:31:03.054" v="16" actId="20577"/>
          <ac:spMkLst>
            <pc:docMk/>
            <pc:sldMk cId="3830167684" sldId="275"/>
            <ac:spMk id="4" creationId="{1DD4E325-3379-5296-E15E-56068572B3C7}"/>
          </ac:spMkLst>
        </pc:spChg>
      </pc:sldChg>
      <pc:sldChg chg="modSp mod">
        <pc:chgData name="Hemant Sharma" userId="06c88c41-ea4c-44f9-b7fc-725880882a9a" providerId="ADAL" clId="{2FF76FFB-A0C9-4F17-B53A-517AB6D5C636}" dt="2024-09-22T22:00:37.246" v="205" actId="6549"/>
        <pc:sldMkLst>
          <pc:docMk/>
          <pc:sldMk cId="4024742506" sldId="276"/>
        </pc:sldMkLst>
        <pc:graphicFrameChg chg="modGraphic">
          <ac:chgData name="Hemant Sharma" userId="06c88c41-ea4c-44f9-b7fc-725880882a9a" providerId="ADAL" clId="{2FF76FFB-A0C9-4F17-B53A-517AB6D5C636}" dt="2024-09-22T22:00:37.246" v="205" actId="6549"/>
          <ac:graphicFrameMkLst>
            <pc:docMk/>
            <pc:sldMk cId="4024742506" sldId="276"/>
            <ac:graphicFrameMk id="4" creationId="{AA02E8D9-867D-9760-F54C-0F282D81B3AD}"/>
          </ac:graphicFrameMkLst>
        </pc:graphicFrameChg>
      </pc:sldChg>
      <pc:sldChg chg="modSp mod">
        <pc:chgData name="Hemant Sharma" userId="06c88c41-ea4c-44f9-b7fc-725880882a9a" providerId="ADAL" clId="{2FF76FFB-A0C9-4F17-B53A-517AB6D5C636}" dt="2024-09-22T21:33:43.975" v="18" actId="113"/>
        <pc:sldMkLst>
          <pc:docMk/>
          <pc:sldMk cId="1325121870" sldId="277"/>
        </pc:sldMkLst>
        <pc:graphicFrameChg chg="modGraphic">
          <ac:chgData name="Hemant Sharma" userId="06c88c41-ea4c-44f9-b7fc-725880882a9a" providerId="ADAL" clId="{2FF76FFB-A0C9-4F17-B53A-517AB6D5C636}" dt="2024-09-22T21:33:43.975" v="18" actId="113"/>
          <ac:graphicFrameMkLst>
            <pc:docMk/>
            <pc:sldMk cId="1325121870" sldId="277"/>
            <ac:graphicFrameMk id="4" creationId="{4A2F0487-9A33-164E-111E-03081CDF246C}"/>
          </ac:graphicFrameMkLst>
        </pc:graphicFrameChg>
      </pc:sldChg>
      <pc:sldChg chg="del">
        <pc:chgData name="Hemant Sharma" userId="06c88c41-ea4c-44f9-b7fc-725880882a9a" providerId="ADAL" clId="{2FF76FFB-A0C9-4F17-B53A-517AB6D5C636}" dt="2024-09-22T21:17:09.908" v="0" actId="2696"/>
        <pc:sldMkLst>
          <pc:docMk/>
          <pc:sldMk cId="1061668858" sldId="283"/>
        </pc:sldMkLst>
      </pc:sldChg>
      <pc:sldChg chg="del">
        <pc:chgData name="Hemant Sharma" userId="06c88c41-ea4c-44f9-b7fc-725880882a9a" providerId="ADAL" clId="{2FF76FFB-A0C9-4F17-B53A-517AB6D5C636}" dt="2024-09-22T21:17:40.498" v="1" actId="2696"/>
        <pc:sldMkLst>
          <pc:docMk/>
          <pc:sldMk cId="2729453297" sldId="284"/>
        </pc:sldMkLst>
      </pc:sldChg>
      <pc:sldChg chg="addSp modSp mod">
        <pc:chgData name="Hemant Sharma" userId="06c88c41-ea4c-44f9-b7fc-725880882a9a" providerId="ADAL" clId="{2FF76FFB-A0C9-4F17-B53A-517AB6D5C636}" dt="2024-09-22T21:26:44.678" v="4" actId="1076"/>
        <pc:sldMkLst>
          <pc:docMk/>
          <pc:sldMk cId="3959740026" sldId="286"/>
        </pc:sldMkLst>
        <pc:spChg chg="add mod">
          <ac:chgData name="Hemant Sharma" userId="06c88c41-ea4c-44f9-b7fc-725880882a9a" providerId="ADAL" clId="{2FF76FFB-A0C9-4F17-B53A-517AB6D5C636}" dt="2024-09-22T21:26:44.678" v="4" actId="1076"/>
          <ac:spMkLst>
            <pc:docMk/>
            <pc:sldMk cId="3959740026" sldId="286"/>
            <ac:spMk id="9" creationId="{0C050BB2-6C8A-1C24-6379-C4AA7DE4F789}"/>
          </ac:spMkLst>
        </pc:spChg>
      </pc:sldChg>
      <pc:sldChg chg="modSp mod">
        <pc:chgData name="Hemant Sharma" userId="06c88c41-ea4c-44f9-b7fc-725880882a9a" providerId="ADAL" clId="{2FF76FFB-A0C9-4F17-B53A-517AB6D5C636}" dt="2024-09-22T21:27:23.791" v="5" actId="20577"/>
        <pc:sldMkLst>
          <pc:docMk/>
          <pc:sldMk cId="3608319934" sldId="287"/>
        </pc:sldMkLst>
        <pc:spChg chg="mod">
          <ac:chgData name="Hemant Sharma" userId="06c88c41-ea4c-44f9-b7fc-725880882a9a" providerId="ADAL" clId="{2FF76FFB-A0C9-4F17-B53A-517AB6D5C636}" dt="2024-09-22T21:27:23.791" v="5" actId="20577"/>
          <ac:spMkLst>
            <pc:docMk/>
            <pc:sldMk cId="3608319934" sldId="287"/>
            <ac:spMk id="5" creationId="{97D33540-E338-BEC0-6ED3-7DD063AA2D62}"/>
          </ac:spMkLst>
        </pc:spChg>
      </pc:sldChg>
      <pc:sldChg chg="modSp new mod">
        <pc:chgData name="Hemant Sharma" userId="06c88c41-ea4c-44f9-b7fc-725880882a9a" providerId="ADAL" clId="{2FF76FFB-A0C9-4F17-B53A-517AB6D5C636}" dt="2024-09-22T21:51:31.897" v="203" actId="20577"/>
        <pc:sldMkLst>
          <pc:docMk/>
          <pc:sldMk cId="370366452" sldId="288"/>
        </pc:sldMkLst>
        <pc:spChg chg="mod">
          <ac:chgData name="Hemant Sharma" userId="06c88c41-ea4c-44f9-b7fc-725880882a9a" providerId="ADAL" clId="{2FF76FFB-A0C9-4F17-B53A-517AB6D5C636}" dt="2024-09-22T21:49:28.443" v="84" actId="20577"/>
          <ac:spMkLst>
            <pc:docMk/>
            <pc:sldMk cId="370366452" sldId="288"/>
            <ac:spMk id="2" creationId="{B6EE8C17-C7C2-111E-B96D-6884AA1FF02D}"/>
          </ac:spMkLst>
        </pc:spChg>
        <pc:spChg chg="mod">
          <ac:chgData name="Hemant Sharma" userId="06c88c41-ea4c-44f9-b7fc-725880882a9a" providerId="ADAL" clId="{2FF76FFB-A0C9-4F17-B53A-517AB6D5C636}" dt="2024-09-22T21:51:31.897" v="203" actId="20577"/>
          <ac:spMkLst>
            <pc:docMk/>
            <pc:sldMk cId="370366452" sldId="288"/>
            <ac:spMk id="3" creationId="{33BD6A80-41C7-2543-01FD-5B1218974F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AUC stands for 'Area Under the ROC ( </a:t>
            </a:r>
            <a:r>
              <a:rPr lang="en-GB" dirty="0" err="1"/>
              <a:t>Reciever</a:t>
            </a:r>
            <a:r>
              <a:rPr lang="en-GB" dirty="0"/>
              <a:t> Operated Curve) , AUC ranges from 0 to 1. A higher AUC indicates better model discrimination, A model with AUC of 0.715 has moderate accuracy. A high precision value of &gt;90% means the model had a low false positive rate.</a:t>
            </a:r>
            <a:endParaRPr dirty="0"/>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Approx 10% of all  transplants were from D4 donors, </a:t>
            </a:r>
            <a:endParaRPr dirty="0"/>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Graph indicated that graft survival was similar in both groups . This data correlates to similar experience from registry data analysis from UNOS database. </a:t>
            </a:r>
            <a:endParaRPr dirty="0"/>
          </a:p>
        </p:txBody>
      </p:sp>
      <p:sp>
        <p:nvSpPr>
          <p:cNvPr id="153" name="Google Shape;1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Variables  of  cumulative survival at 5 years in order of importance. Negative node purity shows adverse effect on graft survival.</a:t>
            </a:r>
            <a:endParaRPr dirty="0"/>
          </a:p>
        </p:txBody>
      </p:sp>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Sometimes MLA springs surprises, early rejection shows association with early graft loss, in comparison late rejections have the less accumulated injury, more stabilized immunity, milder inflammation, spared vasculature, lower immunologic risk </a:t>
            </a:r>
            <a:r>
              <a:rPr lang="en-GB" sz="2400" dirty="0"/>
              <a:t>Thus graft outcomes tend to be better when rejection is late rather than early post-transplant.</a:t>
            </a:r>
            <a:endParaRPr sz="1400" dirty="0"/>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All variable from MLA were statistically significant , in addition Recipient age and Recipient BMI were also statistically significant</a:t>
            </a:r>
            <a:endParaRPr dirty="0"/>
          </a:p>
        </p:txBody>
      </p:sp>
      <p:sp>
        <p:nvSpPr>
          <p:cNvPr id="171" name="Google Shape;1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Validated by regression of variable of importance, </a:t>
            </a:r>
            <a:endParaRPr dirty="0"/>
          </a:p>
        </p:txBody>
      </p:sp>
      <p:sp>
        <p:nvSpPr>
          <p:cNvPr id="182" name="Google Shape;1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NHSBT 2010-2011, the majority of deceased organ donors (57%) were between 41-60 years old. Only 7% of deceased donors were over 70; in 2020-21 the majority (59%) of deceased donors were aged 50-69.  11% were over 70.</a:t>
            </a:r>
          </a:p>
          <a:p>
            <a:pPr marL="0" lvl="0" indent="0" algn="l" rtl="0">
              <a:spcBef>
                <a:spcPts val="0"/>
              </a:spcBef>
              <a:spcAft>
                <a:spcPts val="0"/>
              </a:spcAft>
              <a:buNone/>
            </a:pPr>
            <a:r>
              <a:rPr lang="en-GB" dirty="0"/>
              <a:t>The Health Survey for England estimated there were around 12.8 million obese adults in 2019, up from around 10.7 million in 2010. Hospital admissions for diabetes rose from around 321,000 in 2009-2010 to over 500,000 in 2019-2020.</a:t>
            </a:r>
          </a:p>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Donor Risk Index has been available since 2000 to evaluate all donors. In 2018, the UK adopted a new Kidney allocation system that incorporated matching with DRI as a part of allocation</a:t>
            </a:r>
            <a:endParaRPr dirty="0"/>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RMSE stands for Root Mean Squared Error, It measures the absolute error between predicted and actual values. Lower values of RMSE indicate better model performance., Predictors were first identified through data mining the Machine Learning Algorithm (MLA). To confirm the significance of these predictors, they were further </a:t>
            </a:r>
            <a:r>
              <a:rPr lang="en-GB" dirty="0" err="1"/>
              <a:t>analyzed</a:t>
            </a:r>
            <a:r>
              <a:rPr lang="en-GB" dirty="0"/>
              <a:t> using Cox Regression. </a:t>
            </a:r>
            <a:endParaRPr dirty="0"/>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are 5 models of  Machine Learning Algorithms. </a:t>
            </a:r>
            <a:endParaRPr dirty="0"/>
          </a:p>
        </p:txBody>
      </p:sp>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Random Forest Model had the lowest RMSE and was used for further analysis.</a:t>
            </a:r>
            <a:endParaRPr dirty="0"/>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04395" y="1183341"/>
            <a:ext cx="11672047" cy="222683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GB" sz="4000" b="1" dirty="0"/>
              <a:t>Results from the SUMMIT Study: </a:t>
            </a:r>
            <a:r>
              <a:rPr lang="en-GB" sz="4000" b="1" dirty="0" err="1"/>
              <a:t>SUccessful</a:t>
            </a:r>
            <a:r>
              <a:rPr lang="en-GB" sz="4000" b="1" dirty="0"/>
              <a:t> transplantation with Marginal (DRI&gt;1.5) deceased donor kidneys - Identifying </a:t>
            </a:r>
            <a:r>
              <a:rPr lang="en-GB" sz="4000" b="1" dirty="0" err="1"/>
              <a:t>determinanTs</a:t>
            </a:r>
            <a:endParaRPr lang="en-GB" dirty="0"/>
          </a:p>
        </p:txBody>
      </p:sp>
      <p:sp>
        <p:nvSpPr>
          <p:cNvPr id="85" name="Google Shape;85;p1"/>
          <p:cNvSpPr txBox="1">
            <a:spLocks noGrp="1"/>
          </p:cNvSpPr>
          <p:nvPr>
            <p:ph type="subTitle" idx="1"/>
          </p:nvPr>
        </p:nvSpPr>
        <p:spPr>
          <a:xfrm>
            <a:off x="204395" y="3844925"/>
            <a:ext cx="11865684" cy="28559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en-GB" sz="3000" b="1" i="0" dirty="0">
                <a:solidFill>
                  <a:srgbClr val="363638"/>
                </a:solidFill>
                <a:effectLst/>
                <a:latin typeface="Calibri" panose="020F0502020204030204" pitchFamily="34" charset="0"/>
                <a:cs typeface="Calibri" panose="020F0502020204030204" pitchFamily="34" charset="0"/>
              </a:rPr>
              <a:t>Hemant Sharma</a:t>
            </a:r>
            <a:r>
              <a:rPr lang="en-GB" sz="3000" b="1" i="0" baseline="30000" dirty="0">
                <a:solidFill>
                  <a:srgbClr val="363638"/>
                </a:solidFill>
                <a:effectLst/>
                <a:latin typeface="Calibri" panose="020F0502020204030204" pitchFamily="34" charset="0"/>
                <a:cs typeface="Calibri" panose="020F0502020204030204" pitchFamily="34" charset="0"/>
              </a:rPr>
              <a:t>1</a:t>
            </a:r>
            <a:r>
              <a:rPr lang="en-GB" sz="3000" b="1" i="0" dirty="0">
                <a:solidFill>
                  <a:srgbClr val="363638"/>
                </a:solidFill>
                <a:effectLst/>
                <a:latin typeface="Calibri" panose="020F0502020204030204" pitchFamily="34" charset="0"/>
                <a:cs typeface="Calibri" panose="020F0502020204030204" pitchFamily="34" charset="0"/>
              </a:rPr>
              <a:t>, Zaid Al-Ameidy</a:t>
            </a:r>
            <a:r>
              <a:rPr lang="en-GB" sz="3000" b="1" i="0" baseline="30000" dirty="0">
                <a:solidFill>
                  <a:srgbClr val="363638"/>
                </a:solidFill>
                <a:effectLst/>
                <a:latin typeface="Calibri" panose="020F0502020204030204" pitchFamily="34" charset="0"/>
                <a:cs typeface="Calibri" panose="020F0502020204030204" pitchFamily="34" charset="0"/>
              </a:rPr>
              <a:t>1</a:t>
            </a:r>
            <a:r>
              <a:rPr lang="en-GB" sz="3000" b="1" i="0" dirty="0">
                <a:solidFill>
                  <a:srgbClr val="363638"/>
                </a:solidFill>
                <a:effectLst/>
                <a:latin typeface="Calibri" panose="020F0502020204030204" pitchFamily="34" charset="0"/>
                <a:cs typeface="Calibri" panose="020F0502020204030204" pitchFamily="34" charset="0"/>
              </a:rPr>
              <a:t>, Abhishek Sharma</a:t>
            </a:r>
            <a:r>
              <a:rPr lang="en-GB" sz="3000" b="1" i="0" baseline="30000" dirty="0">
                <a:solidFill>
                  <a:srgbClr val="363638"/>
                </a:solidFill>
                <a:effectLst/>
                <a:latin typeface="Calibri" panose="020F0502020204030204" pitchFamily="34" charset="0"/>
                <a:cs typeface="Calibri" panose="020F0502020204030204" pitchFamily="34" charset="0"/>
              </a:rPr>
              <a:t>2</a:t>
            </a:r>
            <a:r>
              <a:rPr lang="en-GB" sz="3000" b="1" i="0" dirty="0">
                <a:solidFill>
                  <a:srgbClr val="363638"/>
                </a:solidFill>
                <a:effectLst/>
                <a:latin typeface="Calibri" panose="020F0502020204030204" pitchFamily="34" charset="0"/>
                <a:cs typeface="Calibri" panose="020F0502020204030204" pitchFamily="34" charset="0"/>
              </a:rPr>
              <a:t>, Sanjay Mehra</a:t>
            </a:r>
            <a:r>
              <a:rPr lang="en-GB" sz="3000" b="1" i="0" baseline="30000" dirty="0">
                <a:solidFill>
                  <a:srgbClr val="363638"/>
                </a:solidFill>
                <a:effectLst/>
                <a:latin typeface="Calibri" panose="020F0502020204030204" pitchFamily="34" charset="0"/>
                <a:cs typeface="Calibri" panose="020F0502020204030204" pitchFamily="34" charset="0"/>
              </a:rPr>
              <a:t>1</a:t>
            </a:r>
          </a:p>
          <a:p>
            <a:pPr marL="0" lvl="0" indent="0" algn="ctr" rtl="0">
              <a:lnSpc>
                <a:spcPct val="90000"/>
              </a:lnSpc>
              <a:spcBef>
                <a:spcPts val="0"/>
              </a:spcBef>
              <a:spcAft>
                <a:spcPts val="0"/>
              </a:spcAft>
              <a:buClr>
                <a:schemeClr val="dk1"/>
              </a:buClr>
              <a:buSzPct val="100000"/>
              <a:buNone/>
            </a:pPr>
            <a:endParaRPr sz="3000" b="1" dirty="0">
              <a:latin typeface="Calibri" panose="020F0502020204030204" pitchFamily="34" charset="0"/>
              <a:cs typeface="Calibri" panose="020F0502020204030204" pitchFamily="34" charset="0"/>
            </a:endParaRPr>
          </a:p>
          <a:p>
            <a:pPr marL="0" indent="0">
              <a:buSzPct val="100000"/>
            </a:pPr>
            <a:r>
              <a:rPr lang="en-GB" b="0" i="0" baseline="30000" dirty="0">
                <a:solidFill>
                  <a:srgbClr val="363638"/>
                </a:solidFill>
                <a:effectLst/>
                <a:latin typeface="Roboto" panose="02000000000000000000" pitchFamily="2" charset="0"/>
              </a:rPr>
              <a:t>1</a:t>
            </a:r>
            <a:r>
              <a:rPr lang="en-GB" b="0" i="0" dirty="0">
                <a:solidFill>
                  <a:srgbClr val="363638"/>
                </a:solidFill>
                <a:effectLst/>
                <a:latin typeface="Roboto" panose="02000000000000000000" pitchFamily="2" charset="0"/>
              </a:rPr>
              <a:t>Transplant Surgery, Royal Liverpool University Hospital, Liverpool, United Kingdom </a:t>
            </a:r>
          </a:p>
          <a:p>
            <a:pPr marL="0" indent="0">
              <a:buSzPct val="100000"/>
            </a:pPr>
            <a:r>
              <a:rPr lang="en-GB" b="0" i="0" baseline="30000" dirty="0">
                <a:solidFill>
                  <a:srgbClr val="363638"/>
                </a:solidFill>
                <a:effectLst/>
                <a:latin typeface="Roboto" panose="02000000000000000000" pitchFamily="2" charset="0"/>
              </a:rPr>
              <a:t>2</a:t>
            </a:r>
            <a:r>
              <a:rPr lang="en-GB" b="0" i="0" dirty="0">
                <a:solidFill>
                  <a:srgbClr val="363638"/>
                </a:solidFill>
                <a:effectLst/>
                <a:latin typeface="Roboto" panose="02000000000000000000" pitchFamily="2" charset="0"/>
              </a:rPr>
              <a:t>Data Analytics , Loyola University , Chicago, IL, United States</a:t>
            </a:r>
            <a:endParaRPr dirty="0"/>
          </a:p>
          <a:p>
            <a:pPr marL="0" lvl="0" indent="0" algn="ctr" rtl="0">
              <a:lnSpc>
                <a:spcPct val="90000"/>
              </a:lnSpc>
              <a:spcBef>
                <a:spcPts val="1000"/>
              </a:spcBef>
              <a:spcAft>
                <a:spcPts val="0"/>
              </a:spcAft>
              <a:buClr>
                <a:schemeClr val="dk1"/>
              </a:buClr>
              <a:buSzPct val="100000"/>
              <a:buNone/>
            </a:pPr>
            <a:endParaRPr dirty="0"/>
          </a:p>
        </p:txBody>
      </p:sp>
      <p:pic>
        <p:nvPicPr>
          <p:cNvPr id="86" name="Google Shape;86;p1"/>
          <p:cNvPicPr preferRelativeResize="0"/>
          <p:nvPr/>
        </p:nvPicPr>
        <p:blipFill rotWithShape="1">
          <a:blip r:embed="rId3">
            <a:alphaModFix/>
          </a:blip>
          <a:srcRect/>
          <a:stretch/>
        </p:blipFill>
        <p:spPr>
          <a:xfrm>
            <a:off x="204400" y="146128"/>
            <a:ext cx="3267075" cy="1663950"/>
          </a:xfrm>
          <a:prstGeom prst="rect">
            <a:avLst/>
          </a:prstGeom>
          <a:noFill/>
          <a:ln>
            <a:noFill/>
          </a:ln>
        </p:spPr>
      </p:pic>
      <p:pic>
        <p:nvPicPr>
          <p:cNvPr id="87" name="Google Shape;87;p1"/>
          <p:cNvPicPr preferRelativeResize="0"/>
          <p:nvPr/>
        </p:nvPicPr>
        <p:blipFill rotWithShape="1">
          <a:blip r:embed="rId4">
            <a:alphaModFix/>
          </a:blip>
          <a:srcRect/>
          <a:stretch/>
        </p:blipFill>
        <p:spPr>
          <a:xfrm>
            <a:off x="7816500" y="312864"/>
            <a:ext cx="3597537" cy="10372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Background</a:t>
            </a:r>
            <a:endParaRPr/>
          </a:p>
        </p:txBody>
      </p:sp>
      <p:sp>
        <p:nvSpPr>
          <p:cNvPr id="111" name="Google Shape;111;p5"/>
          <p:cNvSpPr txBox="1">
            <a:spLocks noGrp="1"/>
          </p:cNvSpPr>
          <p:nvPr>
            <p:ph type="body" idx="1"/>
          </p:nvPr>
        </p:nvSpPr>
        <p:spPr>
          <a:xfrm>
            <a:off x="838200" y="1495312"/>
            <a:ext cx="10515600" cy="497003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GB" sz="3000" dirty="0"/>
              <a:t>UK donor risk score (DRI) is calculated for each donor on offer using 7 risk factors. A donor is then categorised in to one of 4 groups based on the risk score D1 (lowest risk), D2, D3 and D4 (highest risk)</a:t>
            </a:r>
            <a:endParaRPr dirty="0"/>
          </a:p>
          <a:p>
            <a:pPr marL="228600" lvl="0" indent="-52387" algn="l" rtl="0">
              <a:lnSpc>
                <a:spcPct val="90000"/>
              </a:lnSpc>
              <a:spcBef>
                <a:spcPts val="1000"/>
              </a:spcBef>
              <a:spcAft>
                <a:spcPts val="0"/>
              </a:spcAft>
              <a:buClr>
                <a:schemeClr val="dk1"/>
              </a:buClr>
              <a:buSzPct val="100000"/>
              <a:buNone/>
            </a:pPr>
            <a:endParaRPr sz="3000" dirty="0"/>
          </a:p>
          <a:p>
            <a:pPr marL="228600" lvl="0" indent="-228600" algn="l" rtl="0">
              <a:lnSpc>
                <a:spcPct val="90000"/>
              </a:lnSpc>
              <a:spcBef>
                <a:spcPts val="1000"/>
              </a:spcBef>
              <a:spcAft>
                <a:spcPts val="0"/>
              </a:spcAft>
              <a:buClr>
                <a:schemeClr val="dk1"/>
              </a:buClr>
              <a:buSzPct val="100000"/>
              <a:buChar char="•"/>
            </a:pPr>
            <a:r>
              <a:rPr lang="en-GB" sz="3000" dirty="0"/>
              <a:t>DRI = 0.023 x (</a:t>
            </a:r>
            <a:r>
              <a:rPr lang="en-GB" sz="3000" b="1" dirty="0"/>
              <a:t>donor age</a:t>
            </a:r>
            <a:r>
              <a:rPr lang="en-GB" sz="3000" dirty="0"/>
              <a:t>-50) + -0.152 x ([</a:t>
            </a:r>
            <a:r>
              <a:rPr lang="en-GB" sz="3000" b="1" dirty="0"/>
              <a:t>donor height </a:t>
            </a:r>
            <a:r>
              <a:rPr lang="en-GB" sz="3000" dirty="0"/>
              <a:t>-170]/10) + 0.149 x (</a:t>
            </a:r>
            <a:r>
              <a:rPr lang="en-GB" sz="3000" b="1" dirty="0"/>
              <a:t>history of hypertension</a:t>
            </a:r>
            <a:r>
              <a:rPr lang="en-GB" sz="3000" dirty="0"/>
              <a:t>) + -0.184 x (</a:t>
            </a:r>
            <a:r>
              <a:rPr lang="en-GB" sz="3000" b="1" dirty="0"/>
              <a:t>female donor</a:t>
            </a:r>
            <a:r>
              <a:rPr lang="en-GB" sz="3000" dirty="0"/>
              <a:t>) + 0.190 x (</a:t>
            </a:r>
            <a:r>
              <a:rPr lang="en-GB" sz="3000" b="1" dirty="0"/>
              <a:t>CMV +</a:t>
            </a:r>
            <a:r>
              <a:rPr lang="en-GB" sz="3000" b="1" dirty="0" err="1"/>
              <a:t>ve</a:t>
            </a:r>
            <a:r>
              <a:rPr lang="en-GB" sz="3000" b="1" dirty="0"/>
              <a:t> donor</a:t>
            </a:r>
            <a:r>
              <a:rPr lang="en-GB" sz="3000" dirty="0"/>
              <a:t>) + -0.023 x ([</a:t>
            </a:r>
            <a:r>
              <a:rPr lang="en-GB" sz="3000" b="1" dirty="0"/>
              <a:t>offer eGFR </a:t>
            </a:r>
            <a:r>
              <a:rPr lang="en-GB" sz="3000" dirty="0"/>
              <a:t>-90]/10) + 0.015 x (</a:t>
            </a:r>
            <a:r>
              <a:rPr lang="en-GB" sz="3000" b="1" dirty="0"/>
              <a:t>days in hospital</a:t>
            </a:r>
            <a:r>
              <a:rPr lang="en-GB" sz="3000" dirty="0"/>
              <a:t>)  </a:t>
            </a:r>
            <a:endParaRPr dirty="0"/>
          </a:p>
          <a:p>
            <a:pPr marL="228600" lvl="0" indent="-64135" algn="l" rtl="0">
              <a:lnSpc>
                <a:spcPct val="90000"/>
              </a:lnSpc>
              <a:spcBef>
                <a:spcPts val="1000"/>
              </a:spcBef>
              <a:spcAft>
                <a:spcPts val="0"/>
              </a:spcAft>
              <a:buClr>
                <a:schemeClr val="dk1"/>
              </a:buClr>
              <a:buSzPct val="100000"/>
              <a:buNone/>
            </a:pPr>
            <a:endParaRPr dirty="0"/>
          </a:p>
          <a:p>
            <a:pPr marL="685800" lvl="1" indent="-228600" algn="l" rtl="0">
              <a:lnSpc>
                <a:spcPct val="90000"/>
              </a:lnSpc>
              <a:spcBef>
                <a:spcPts val="500"/>
              </a:spcBef>
              <a:spcAft>
                <a:spcPts val="0"/>
              </a:spcAft>
              <a:buClr>
                <a:schemeClr val="dk1"/>
              </a:buClr>
              <a:buSzPct val="100000"/>
              <a:buChar char="•"/>
            </a:pPr>
            <a:r>
              <a:rPr lang="en-GB" sz="2800" b="1" dirty="0"/>
              <a:t>D1 ≤ 0.79</a:t>
            </a:r>
            <a:endParaRPr dirty="0"/>
          </a:p>
          <a:p>
            <a:pPr marL="685800" lvl="1" indent="-228600" algn="l" rtl="0">
              <a:lnSpc>
                <a:spcPct val="90000"/>
              </a:lnSpc>
              <a:spcBef>
                <a:spcPts val="500"/>
              </a:spcBef>
              <a:spcAft>
                <a:spcPts val="0"/>
              </a:spcAft>
              <a:buClr>
                <a:schemeClr val="dk1"/>
              </a:buClr>
              <a:buSzPct val="100000"/>
              <a:buChar char="•"/>
            </a:pPr>
            <a:r>
              <a:rPr lang="en-GB" sz="2800" b="1" dirty="0"/>
              <a:t>D2 0.79 – 1.12 </a:t>
            </a:r>
            <a:endParaRPr dirty="0"/>
          </a:p>
          <a:p>
            <a:pPr marL="685800" lvl="1" indent="-228600" algn="l" rtl="0">
              <a:lnSpc>
                <a:spcPct val="90000"/>
              </a:lnSpc>
              <a:spcBef>
                <a:spcPts val="500"/>
              </a:spcBef>
              <a:spcAft>
                <a:spcPts val="0"/>
              </a:spcAft>
              <a:buClr>
                <a:schemeClr val="dk1"/>
              </a:buClr>
              <a:buSzPct val="100000"/>
              <a:buChar char="•"/>
            </a:pPr>
            <a:r>
              <a:rPr lang="en-GB" sz="2800" b="1" dirty="0"/>
              <a:t>D3 1.13 – 1.50</a:t>
            </a:r>
            <a:endParaRPr dirty="0"/>
          </a:p>
          <a:p>
            <a:pPr marL="685800" lvl="1" indent="-228600" algn="l" rtl="0">
              <a:lnSpc>
                <a:spcPct val="90000"/>
              </a:lnSpc>
              <a:spcBef>
                <a:spcPts val="500"/>
              </a:spcBef>
              <a:spcAft>
                <a:spcPts val="0"/>
              </a:spcAft>
              <a:buClr>
                <a:schemeClr val="dk1"/>
              </a:buClr>
              <a:buSzPct val="100000"/>
              <a:buChar char="•"/>
            </a:pPr>
            <a:r>
              <a:rPr lang="en-GB" sz="2800" b="1" dirty="0"/>
              <a:t>D4 ≥1.50 </a:t>
            </a:r>
            <a:br>
              <a:rPr lang="en-GB" b="1" dirty="0"/>
            </a:b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Purpose </a:t>
            </a:r>
            <a:endParaRPr/>
          </a:p>
        </p:txBody>
      </p:sp>
      <p:sp>
        <p:nvSpPr>
          <p:cNvPr id="117" name="Google Shape;117;p6"/>
          <p:cNvSpPr txBox="1">
            <a:spLocks noGrp="1"/>
          </p:cNvSpPr>
          <p:nvPr>
            <p:ph type="body" idx="1"/>
          </p:nvPr>
        </p:nvSpPr>
        <p:spPr>
          <a:xfrm>
            <a:off x="838200" y="1825116"/>
            <a:ext cx="10515600" cy="4667759"/>
          </a:xfrm>
          <a:prstGeom prst="rect">
            <a:avLst/>
          </a:prstGeom>
          <a:noFill/>
          <a:ln>
            <a:noFill/>
          </a:ln>
        </p:spPr>
        <p:txBody>
          <a:bodyPr spcFirstLastPara="1" wrap="square" lIns="91425" tIns="45700" rIns="91425" bIns="45700" anchor="t" anchorCtr="0">
            <a:normAutofit lnSpcReduction="10000"/>
          </a:bodyPr>
          <a:lstStyle/>
          <a:p>
            <a:pPr marL="228600" indent="-228600">
              <a:spcBef>
                <a:spcPts val="0"/>
              </a:spcBef>
              <a:buSzPts val="2800"/>
            </a:pPr>
            <a:r>
              <a:rPr lang="en-GB" dirty="0"/>
              <a:t>The DRI was available for all donors in the UK since year 2000</a:t>
            </a:r>
          </a:p>
          <a:p>
            <a:pPr marL="228600" indent="-228600">
              <a:spcBef>
                <a:spcPts val="0"/>
              </a:spcBef>
              <a:buSzPts val="2800"/>
            </a:pPr>
            <a:endParaRPr lang="en-GB" dirty="0"/>
          </a:p>
          <a:p>
            <a:pPr marL="228600" lvl="0" indent="-228600" algn="l" rtl="0">
              <a:lnSpc>
                <a:spcPct val="90000"/>
              </a:lnSpc>
              <a:spcBef>
                <a:spcPts val="0"/>
              </a:spcBef>
              <a:spcAft>
                <a:spcPts val="0"/>
              </a:spcAft>
              <a:buClr>
                <a:schemeClr val="dk1"/>
              </a:buClr>
              <a:buSzPts val="2800"/>
              <a:buChar char="•"/>
            </a:pPr>
            <a:r>
              <a:rPr lang="en-GB" dirty="0"/>
              <a:t>Marginal Donor 4- D4 ( Donor Risk Index ≥1.50 ) Matching was introduced as a part of new Kidney allocation scheme in the UK in 2018</a:t>
            </a:r>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The focus is primed at recipient matching but the role and outcomes of types of transplant for these donors is unreported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We aimed to study the predictors associated with survival outcomes for DCD and DBD transplants from D4 Donors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A366-E599-CCFE-DFC9-8A972451DE48}"/>
              </a:ext>
            </a:extLst>
          </p:cNvPr>
          <p:cNvSpPr>
            <a:spLocks noGrp="1"/>
          </p:cNvSpPr>
          <p:nvPr>
            <p:ph type="title"/>
          </p:nvPr>
        </p:nvSpPr>
        <p:spPr/>
        <p:txBody>
          <a:bodyPr/>
          <a:lstStyle/>
          <a:p>
            <a:r>
              <a:rPr lang="en-GB" dirty="0"/>
              <a:t>Study Objective</a:t>
            </a:r>
          </a:p>
        </p:txBody>
      </p:sp>
      <p:sp>
        <p:nvSpPr>
          <p:cNvPr id="3" name="Text Placeholder 2">
            <a:extLst>
              <a:ext uri="{FF2B5EF4-FFF2-40B4-BE49-F238E27FC236}">
                <a16:creationId xmlns:a16="http://schemas.microsoft.com/office/drawing/2014/main" id="{91FC4CEC-11B0-E383-D9D4-D96AA8D10C9A}"/>
              </a:ext>
            </a:extLst>
          </p:cNvPr>
          <p:cNvSpPr>
            <a:spLocks noGrp="1"/>
          </p:cNvSpPr>
          <p:nvPr>
            <p:ph type="body" idx="4294967295"/>
          </p:nvPr>
        </p:nvSpPr>
        <p:spPr>
          <a:xfrm>
            <a:off x="0" y="1825625"/>
            <a:ext cx="10515600" cy="4351338"/>
          </a:xfrm>
        </p:spPr>
        <p:txBody>
          <a:bodyPr/>
          <a:lstStyle/>
          <a:p>
            <a:pPr marL="114300" indent="0">
              <a:buNone/>
            </a:pPr>
            <a:endParaRPr lang="en-GB" dirty="0"/>
          </a:p>
          <a:p>
            <a:pPr marL="114300" indent="0">
              <a:buNone/>
            </a:pPr>
            <a:endParaRPr lang="en-GB" dirty="0"/>
          </a:p>
        </p:txBody>
      </p:sp>
      <p:sp>
        <p:nvSpPr>
          <p:cNvPr id="7" name="TextBox 6">
            <a:extLst>
              <a:ext uri="{FF2B5EF4-FFF2-40B4-BE49-F238E27FC236}">
                <a16:creationId xmlns:a16="http://schemas.microsoft.com/office/drawing/2014/main" id="{F4656395-6D09-31DE-6422-BBC1362328A3}"/>
              </a:ext>
            </a:extLst>
          </p:cNvPr>
          <p:cNvSpPr txBox="1"/>
          <p:nvPr/>
        </p:nvSpPr>
        <p:spPr>
          <a:xfrm>
            <a:off x="630314" y="2352985"/>
            <a:ext cx="10129421"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Develop machine learning model using national registry data </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Predict factors associated with favorable outcomes</a:t>
            </a: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Focus on supra-marginal D4 (DRI &gt;1.5) deceased donor kidneys </a:t>
            </a:r>
          </a:p>
        </p:txBody>
      </p:sp>
    </p:spTree>
    <p:extLst>
      <p:ext uri="{BB962C8B-B14F-4D97-AF65-F5344CB8AC3E}">
        <p14:creationId xmlns:p14="http://schemas.microsoft.com/office/powerpoint/2010/main" val="23767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3B26-BC7C-EB5C-F1FD-1D8DDF7EAB9E}"/>
              </a:ext>
            </a:extLst>
          </p:cNvPr>
          <p:cNvSpPr>
            <a:spLocks noGrp="1"/>
          </p:cNvSpPr>
          <p:nvPr>
            <p:ph type="title"/>
          </p:nvPr>
        </p:nvSpPr>
        <p:spPr/>
        <p:txBody>
          <a:bodyPr/>
          <a:lstStyle/>
          <a:p>
            <a:r>
              <a:rPr lang="en-GB" dirty="0"/>
              <a:t>Study Design</a:t>
            </a:r>
          </a:p>
        </p:txBody>
      </p:sp>
      <p:sp>
        <p:nvSpPr>
          <p:cNvPr id="4" name="Rectangle 1">
            <a:extLst>
              <a:ext uri="{FF2B5EF4-FFF2-40B4-BE49-F238E27FC236}">
                <a16:creationId xmlns:a16="http://schemas.microsoft.com/office/drawing/2014/main" id="{1DD4E325-3379-5296-E15E-56068572B3C7}"/>
              </a:ext>
            </a:extLst>
          </p:cNvPr>
          <p:cNvSpPr>
            <a:spLocks noGrp="1" noChangeArrowheads="1"/>
          </p:cNvSpPr>
          <p:nvPr>
            <p:ph type="body" idx="1"/>
          </p:nvPr>
        </p:nvSpPr>
        <p:spPr bwMode="auto">
          <a:xfrm>
            <a:off x="767178" y="1967053"/>
            <a:ext cx="980589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Retrospective cohort study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UK Transplant Registry data (2000-2019)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6,254 adult recipients of first kidney transplants from D4 donors </a:t>
            </a:r>
          </a:p>
        </p:txBody>
      </p:sp>
    </p:spTree>
    <p:extLst>
      <p:ext uri="{BB962C8B-B14F-4D97-AF65-F5344CB8AC3E}">
        <p14:creationId xmlns:p14="http://schemas.microsoft.com/office/powerpoint/2010/main" val="38301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Methods</a:t>
            </a:r>
            <a:endParaRPr/>
          </a:p>
        </p:txBody>
      </p:sp>
      <p:sp>
        <p:nvSpPr>
          <p:cNvPr id="123" name="Google Shape;1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GB" dirty="0"/>
              <a:t>We harmonized the NHSBT Data to shortlist the D4 criterion kidneys since year 2000 to 2019</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 The Predictors of Transplant outcomes were evaluated by five Machine Learning Classifiers including </a:t>
            </a:r>
            <a:r>
              <a:rPr lang="en-GB" b="1" dirty="0"/>
              <a:t>Logistic regression</a:t>
            </a:r>
            <a:r>
              <a:rPr lang="en-GB" dirty="0"/>
              <a:t>, </a:t>
            </a:r>
            <a:r>
              <a:rPr lang="en-GB" b="1" dirty="0"/>
              <a:t>SVM</a:t>
            </a:r>
            <a:r>
              <a:rPr lang="en-GB" dirty="0"/>
              <a:t>, </a:t>
            </a:r>
            <a:r>
              <a:rPr lang="en-GB" b="1" dirty="0"/>
              <a:t>Random forest</a:t>
            </a:r>
            <a:r>
              <a:rPr lang="en-GB" dirty="0"/>
              <a:t>, </a:t>
            </a:r>
            <a:r>
              <a:rPr lang="en-GB" b="1" dirty="0"/>
              <a:t>K-Nearest neighbour matching </a:t>
            </a:r>
            <a:r>
              <a:rPr lang="en-GB" dirty="0"/>
              <a:t>and </a:t>
            </a:r>
            <a:r>
              <a:rPr lang="en-GB" b="1" dirty="0"/>
              <a:t>Adaptive boosting </a:t>
            </a:r>
            <a:endParaRPr b="1"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Random Forest Model had the best performance validated by RMSE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Predictors data mined from MLA were further mined with Cox Regression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9"/>
          <p:cNvSpPr txBox="1"/>
          <p:nvPr/>
        </p:nvSpPr>
        <p:spPr>
          <a:xfrm>
            <a:off x="630936" y="2807208"/>
            <a:ext cx="3429000" cy="3410712"/>
          </a:xfrm>
          <a:prstGeom prst="rect">
            <a:avLst/>
          </a:prstGeom>
        </p:spPr>
        <p:txBody>
          <a:bodyPr spcFirstLastPara="1" vert="horz" lIns="91440" tIns="45720" rIns="91440" bIns="45720" rtlCol="0" anchor="t" anchorCtr="0">
            <a:normAutofit/>
          </a:bodyPr>
          <a:lstStyle/>
          <a:p>
            <a:pPr marL="0" marR="0" lvl="0" indent="-228600">
              <a:lnSpc>
                <a:spcPct val="90000"/>
              </a:lnSpc>
              <a:spcBef>
                <a:spcPts val="0"/>
              </a:spcBef>
              <a:spcAft>
                <a:spcPts val="600"/>
              </a:spcAft>
              <a:buFont typeface="Arial" panose="020B0604020202020204" pitchFamily="34" charset="0"/>
              <a:buChar char="•"/>
            </a:pPr>
            <a:r>
              <a:rPr lang="en-US" sz="2200" b="1" i="0" u="none" strike="noStrike" kern="1200" cap="none">
                <a:solidFill>
                  <a:schemeClr val="tx1"/>
                </a:solidFill>
                <a:latin typeface="+mn-lt"/>
                <a:ea typeface="+mn-ea"/>
                <a:cs typeface="+mn-cs"/>
                <a:sym typeface="Calibri"/>
              </a:rPr>
              <a:t>MLA Mining Algorithms </a:t>
            </a:r>
            <a:endParaRPr lang="en-US" sz="2200" kern="1200">
              <a:solidFill>
                <a:schemeClr val="tx1"/>
              </a:solidFill>
              <a:latin typeface="+mn-lt"/>
              <a:ea typeface="+mn-ea"/>
              <a:cs typeface="+mn-cs"/>
            </a:endParaRPr>
          </a:p>
        </p:txBody>
      </p:sp>
      <p:pic>
        <p:nvPicPr>
          <p:cNvPr id="135" name="Google Shape;135;p9"/>
          <p:cNvPicPr preferRelativeResize="0"/>
          <p:nvPr/>
        </p:nvPicPr>
        <p:blipFill rotWithShape="1">
          <a:blip r:embed="rId3"/>
          <a:srcRect l="26310" t="26908" r="26249" b="13607"/>
          <a:stretch/>
        </p:blipFill>
        <p:spPr>
          <a:xfrm>
            <a:off x="4654296" y="994391"/>
            <a:ext cx="6903720" cy="48692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0"/>
          <p:cNvPicPr preferRelativeResize="0">
            <a:picLocks noGrp="1"/>
          </p:cNvPicPr>
          <p:nvPr>
            <p:ph type="body" idx="1"/>
          </p:nvPr>
        </p:nvPicPr>
        <p:blipFill rotWithShape="1">
          <a:blip r:embed="rId3">
            <a:alphaModFix/>
          </a:blip>
          <a:srcRect l="26310" t="26908" r="26249" b="13607"/>
          <a:stretch/>
        </p:blipFill>
        <p:spPr>
          <a:xfrm>
            <a:off x="731521" y="1153551"/>
            <a:ext cx="10515600" cy="5486400"/>
          </a:xfrm>
          <a:prstGeom prst="rect">
            <a:avLst/>
          </a:prstGeom>
          <a:noFill/>
          <a:ln>
            <a:noFill/>
          </a:ln>
        </p:spPr>
      </p:pic>
      <p:sp>
        <p:nvSpPr>
          <p:cNvPr id="142" name="Google Shape;142;p10"/>
          <p:cNvSpPr/>
          <p:nvPr/>
        </p:nvSpPr>
        <p:spPr>
          <a:xfrm>
            <a:off x="7568418" y="4431323"/>
            <a:ext cx="2658794" cy="104100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0"/>
          <p:cNvSpPr txBox="1"/>
          <p:nvPr/>
        </p:nvSpPr>
        <p:spPr>
          <a:xfrm>
            <a:off x="1894575" y="809150"/>
            <a:ext cx="56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latin typeface="Calibri"/>
                <a:ea typeface="Calibri"/>
                <a:cs typeface="Calibri"/>
                <a:sym typeface="Calibri"/>
              </a:rPr>
              <a:t>Machine learning Algorithms: </a:t>
            </a:r>
            <a:endParaRPr sz="18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ROC - AUC</a:t>
            </a:r>
            <a:endParaRPr dirty="0"/>
          </a:p>
        </p:txBody>
      </p:sp>
      <p:pic>
        <p:nvPicPr>
          <p:cNvPr id="149" name="Google Shape;149;p11"/>
          <p:cNvPicPr preferRelativeResize="0">
            <a:picLocks noGrp="1"/>
          </p:cNvPicPr>
          <p:nvPr>
            <p:ph type="body" idx="1"/>
          </p:nvPr>
        </p:nvPicPr>
        <p:blipFill rotWithShape="1">
          <a:blip r:embed="rId3">
            <a:alphaModFix/>
          </a:blip>
          <a:srcRect/>
          <a:stretch/>
        </p:blipFill>
        <p:spPr>
          <a:xfrm>
            <a:off x="3195108" y="1825625"/>
            <a:ext cx="5801784" cy="4351338"/>
          </a:xfrm>
          <a:prstGeom prst="rect">
            <a:avLst/>
          </a:prstGeom>
          <a:noFill/>
          <a:ln>
            <a:noFill/>
          </a:ln>
        </p:spPr>
      </p:pic>
      <p:graphicFrame>
        <p:nvGraphicFramePr>
          <p:cNvPr id="150" name="Google Shape;150;p11"/>
          <p:cNvGraphicFramePr/>
          <p:nvPr>
            <p:extLst>
              <p:ext uri="{D42A27DB-BD31-4B8C-83A1-F6EECF244321}">
                <p14:modId xmlns:p14="http://schemas.microsoft.com/office/powerpoint/2010/main" val="1357551633"/>
              </p:ext>
            </p:extLst>
          </p:nvPr>
        </p:nvGraphicFramePr>
        <p:xfrm>
          <a:off x="8469297" y="3086894"/>
          <a:ext cx="3192817" cy="1950770"/>
        </p:xfrm>
        <a:graphic>
          <a:graphicData uri="http://schemas.openxmlformats.org/drawingml/2006/table">
            <a:tbl>
              <a:tblPr>
                <a:noFill/>
                <a:tableStyleId>{85BF891A-1B51-4099-AF33-4B18104C7844}</a:tableStyleId>
              </a:tblPr>
              <a:tblGrid>
                <a:gridCol w="2279092">
                  <a:extLst>
                    <a:ext uri="{9D8B030D-6E8A-4147-A177-3AD203B41FA5}">
                      <a16:colId xmlns:a16="http://schemas.microsoft.com/office/drawing/2014/main" val="20000"/>
                    </a:ext>
                  </a:extLst>
                </a:gridCol>
                <a:gridCol w="913725">
                  <a:extLst>
                    <a:ext uri="{9D8B030D-6E8A-4147-A177-3AD203B41FA5}">
                      <a16:colId xmlns:a16="http://schemas.microsoft.com/office/drawing/2014/main" val="20001"/>
                    </a:ext>
                  </a:extLst>
                </a:gridCol>
              </a:tblGrid>
              <a:tr h="299825">
                <a:tc gridSpan="2">
                  <a:txBody>
                    <a:bodyPr/>
                    <a:lstStyle/>
                    <a:p>
                      <a:pPr marL="0" marR="0" lvl="0" indent="0" algn="l" rtl="0">
                        <a:spcBef>
                          <a:spcPts val="0"/>
                        </a:spcBef>
                        <a:spcAft>
                          <a:spcPts val="0"/>
                        </a:spcAft>
                        <a:buNone/>
                      </a:pPr>
                      <a:r>
                        <a:rPr lang="en-GB" sz="2000" u="none" strike="noStrike" cap="none">
                          <a:latin typeface="Calibri" panose="020F0502020204030204" pitchFamily="34" charset="0"/>
                          <a:cs typeface="Calibri" panose="020F0502020204030204" pitchFamily="34" charset="0"/>
                        </a:rPr>
                        <a:t>Performance metrics </a:t>
                      </a:r>
                      <a:endParaRPr sz="200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99825">
                <a:tc>
                  <a:txBody>
                    <a:bodyPr/>
                    <a:lstStyle/>
                    <a:p>
                      <a:pPr marL="0" marR="0" lvl="0" indent="0" algn="ctr" rtl="0">
                        <a:spcBef>
                          <a:spcPts val="0"/>
                        </a:spcBef>
                        <a:spcAft>
                          <a:spcPts val="0"/>
                        </a:spcAft>
                        <a:buNone/>
                      </a:pPr>
                      <a:r>
                        <a:rPr lang="en-GB" sz="2000" u="none" strike="noStrike" cap="none">
                          <a:latin typeface="Calibri" panose="020F0502020204030204" pitchFamily="34" charset="0"/>
                          <a:cs typeface="Calibri" panose="020F0502020204030204" pitchFamily="34" charset="0"/>
                        </a:rPr>
                        <a:t> </a:t>
                      </a:r>
                      <a:endParaRPr sz="200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u="none" strike="noStrike" cap="none">
                          <a:latin typeface="Calibri" panose="020F0502020204030204" pitchFamily="34" charset="0"/>
                          <a:cs typeface="Calibri" panose="020F0502020204030204" pitchFamily="34" charset="0"/>
                        </a:rPr>
                        <a:t>Value</a:t>
                      </a:r>
                      <a:endParaRPr sz="200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9825">
                <a:tc>
                  <a:txBody>
                    <a:bodyPr/>
                    <a:lstStyle/>
                    <a:p>
                      <a:pPr marL="0" marR="0" lvl="0" indent="0" algn="l" rtl="0">
                        <a:spcBef>
                          <a:spcPts val="0"/>
                        </a:spcBef>
                        <a:spcAft>
                          <a:spcPts val="0"/>
                        </a:spcAft>
                        <a:buNone/>
                      </a:pPr>
                      <a:r>
                        <a:rPr lang="en-GB" sz="2000" u="none" strike="noStrike" cap="none" dirty="0">
                          <a:latin typeface="Calibri" panose="020F0502020204030204" pitchFamily="34" charset="0"/>
                          <a:cs typeface="Calibri" panose="020F0502020204030204" pitchFamily="34" charset="0"/>
                        </a:rPr>
                        <a:t>AUC</a:t>
                      </a:r>
                      <a:endParaRPr sz="2000" dirty="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000" u="none" strike="noStrike" cap="none" dirty="0">
                          <a:latin typeface="Calibri" panose="020F0502020204030204" pitchFamily="34" charset="0"/>
                          <a:cs typeface="Calibri" panose="020F0502020204030204" pitchFamily="34" charset="0"/>
                        </a:rPr>
                        <a:t>0.715</a:t>
                      </a:r>
                      <a:endParaRPr sz="2000" dirty="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9825">
                <a:tc>
                  <a:txBody>
                    <a:bodyPr/>
                    <a:lstStyle/>
                    <a:p>
                      <a:pPr marL="0" marR="0" lvl="0" indent="0" algn="l" rtl="0">
                        <a:spcBef>
                          <a:spcPts val="0"/>
                        </a:spcBef>
                        <a:spcAft>
                          <a:spcPts val="0"/>
                        </a:spcAft>
                        <a:buNone/>
                      </a:pPr>
                      <a:r>
                        <a:rPr lang="en-GB" sz="2000" u="none" strike="noStrike" cap="none">
                          <a:latin typeface="Calibri" panose="020F0502020204030204" pitchFamily="34" charset="0"/>
                          <a:cs typeface="Calibri" panose="020F0502020204030204" pitchFamily="34" charset="0"/>
                        </a:rPr>
                        <a:t>Precision</a:t>
                      </a:r>
                      <a:endParaRPr sz="200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000" u="none" strike="noStrike" cap="none" dirty="0">
                          <a:latin typeface="Calibri" panose="020F0502020204030204" pitchFamily="34" charset="0"/>
                          <a:cs typeface="Calibri" panose="020F0502020204030204" pitchFamily="34" charset="0"/>
                        </a:rPr>
                        <a:t>0.905</a:t>
                      </a:r>
                      <a:endParaRPr sz="2000" dirty="0">
                        <a:latin typeface="Calibri" panose="020F0502020204030204" pitchFamily="34" charset="0"/>
                        <a:cs typeface="Calibri" panose="020F050202020403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9825">
                <a:tc gridSpan="2">
                  <a:txBody>
                    <a:bodyPr/>
                    <a:lstStyle/>
                    <a:p>
                      <a:pPr marL="0" marR="0" lvl="0" indent="0" algn="r" rtl="0">
                        <a:spcBef>
                          <a:spcPts val="0"/>
                        </a:spcBef>
                        <a:spcAft>
                          <a:spcPts val="0"/>
                        </a:spcAft>
                        <a:buNone/>
                      </a:pP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3034F-AD8A-6210-7DE9-CB7B43434C60}"/>
              </a:ext>
            </a:extLst>
          </p:cNvPr>
          <p:cNvSpPr>
            <a:spLocks noGrp="1"/>
          </p:cNvSpPr>
          <p:nvPr>
            <p:ph type="title"/>
          </p:nvPr>
        </p:nvSpPr>
        <p:spPr>
          <a:xfrm>
            <a:off x="0" y="174032"/>
            <a:ext cx="11993732" cy="1111843"/>
          </a:xfrm>
        </p:spPr>
        <p:txBody>
          <a:bodyPr anchor="ctr">
            <a:normAutofit/>
          </a:bodyPr>
          <a:lstStyle/>
          <a:p>
            <a:r>
              <a:rPr lang="en-GB" sz="4000" b="1" dirty="0"/>
              <a:t>Baseline Characteristics- (N=6254 D4 / 56895 Total Tx) </a:t>
            </a:r>
          </a:p>
        </p:txBody>
      </p:sp>
      <p:graphicFrame>
        <p:nvGraphicFramePr>
          <p:cNvPr id="4" name="Table 3">
            <a:extLst>
              <a:ext uri="{FF2B5EF4-FFF2-40B4-BE49-F238E27FC236}">
                <a16:creationId xmlns:a16="http://schemas.microsoft.com/office/drawing/2014/main" id="{AA02E8D9-867D-9760-F54C-0F282D81B3AD}"/>
              </a:ext>
            </a:extLst>
          </p:cNvPr>
          <p:cNvGraphicFramePr>
            <a:graphicFrameLocks noGrp="1"/>
          </p:cNvGraphicFramePr>
          <p:nvPr>
            <p:extLst>
              <p:ext uri="{D42A27DB-BD31-4B8C-83A1-F6EECF244321}">
                <p14:modId xmlns:p14="http://schemas.microsoft.com/office/powerpoint/2010/main" val="454806100"/>
              </p:ext>
            </p:extLst>
          </p:nvPr>
        </p:nvGraphicFramePr>
        <p:xfrm>
          <a:off x="710214" y="1285875"/>
          <a:ext cx="10296889" cy="5374961"/>
        </p:xfrm>
        <a:graphic>
          <a:graphicData uri="http://schemas.openxmlformats.org/drawingml/2006/table">
            <a:tbl>
              <a:tblPr firstRow="1" bandRow="1">
                <a:noFill/>
              </a:tblPr>
              <a:tblGrid>
                <a:gridCol w="2894227">
                  <a:extLst>
                    <a:ext uri="{9D8B030D-6E8A-4147-A177-3AD203B41FA5}">
                      <a16:colId xmlns:a16="http://schemas.microsoft.com/office/drawing/2014/main" val="2806085821"/>
                    </a:ext>
                  </a:extLst>
                </a:gridCol>
                <a:gridCol w="2629008">
                  <a:extLst>
                    <a:ext uri="{9D8B030D-6E8A-4147-A177-3AD203B41FA5}">
                      <a16:colId xmlns:a16="http://schemas.microsoft.com/office/drawing/2014/main" val="1738233883"/>
                    </a:ext>
                  </a:extLst>
                </a:gridCol>
                <a:gridCol w="1699644">
                  <a:extLst>
                    <a:ext uri="{9D8B030D-6E8A-4147-A177-3AD203B41FA5}">
                      <a16:colId xmlns:a16="http://schemas.microsoft.com/office/drawing/2014/main" val="1205043598"/>
                    </a:ext>
                  </a:extLst>
                </a:gridCol>
                <a:gridCol w="1554772">
                  <a:extLst>
                    <a:ext uri="{9D8B030D-6E8A-4147-A177-3AD203B41FA5}">
                      <a16:colId xmlns:a16="http://schemas.microsoft.com/office/drawing/2014/main" val="2413411902"/>
                    </a:ext>
                  </a:extLst>
                </a:gridCol>
                <a:gridCol w="1519238">
                  <a:extLst>
                    <a:ext uri="{9D8B030D-6E8A-4147-A177-3AD203B41FA5}">
                      <a16:colId xmlns:a16="http://schemas.microsoft.com/office/drawing/2014/main" val="491258226"/>
                    </a:ext>
                  </a:extLst>
                </a:gridCol>
              </a:tblGrid>
              <a:tr h="671767">
                <a:tc>
                  <a:txBody>
                    <a:bodyPr/>
                    <a:lstStyle/>
                    <a:p>
                      <a:r>
                        <a:rPr lang="en-GB" sz="2800" b="0" cap="none" spc="0" dirty="0">
                          <a:solidFill>
                            <a:schemeClr val="tx1"/>
                          </a:solidFill>
                          <a:latin typeface="Calibri" panose="020F0502020204030204" pitchFamily="34" charset="0"/>
                          <a:cs typeface="Calibri" panose="020F0502020204030204" pitchFamily="34" charset="0"/>
                        </a:rPr>
                        <a:t>Characteristic</a:t>
                      </a:r>
                    </a:p>
                  </a:txBody>
                  <a:tcPr marL="0" marR="157445" marT="31489" marB="157445" anchor="b">
                    <a:lnL w="12700" cmpd="sng">
                      <a:noFill/>
                    </a:lnL>
                    <a:lnR w="12700" cmpd="sng">
                      <a:noFill/>
                    </a:lnR>
                    <a:lnT w="9525" cap="flat" cmpd="sng" algn="ctr">
                      <a:noFill/>
                      <a:prstDash val="solid"/>
                    </a:lnT>
                    <a:lnB w="38100" cmpd="sng">
                      <a:noFill/>
                    </a:lnB>
                    <a:noFill/>
                  </a:tcPr>
                </a:tc>
                <a:tc>
                  <a:txBody>
                    <a:bodyPr/>
                    <a:lstStyle/>
                    <a:p>
                      <a:r>
                        <a:rPr lang="en-GB" sz="2800" b="0" cap="none" spc="0" dirty="0">
                          <a:solidFill>
                            <a:schemeClr val="tx1"/>
                          </a:solidFill>
                          <a:latin typeface="Calibri" panose="020F0502020204030204" pitchFamily="34" charset="0"/>
                          <a:cs typeface="Calibri" panose="020F0502020204030204" pitchFamily="34" charset="0"/>
                        </a:rPr>
                        <a:t>Overall Cohort</a:t>
                      </a:r>
                    </a:p>
                  </a:txBody>
                  <a:tcPr marL="0" marR="157445" marT="31489" marB="157445" anchor="b">
                    <a:lnL w="12700" cmpd="sng">
                      <a:noFill/>
                    </a:lnL>
                    <a:lnR w="12700" cmpd="sng">
                      <a:noFill/>
                    </a:lnR>
                    <a:lnT w="9525" cap="flat" cmpd="sng" algn="ctr">
                      <a:noFill/>
                      <a:prstDash val="solid"/>
                    </a:lnT>
                    <a:lnB w="38100" cmpd="sng">
                      <a:noFill/>
                    </a:lnB>
                    <a:noFill/>
                  </a:tcPr>
                </a:tc>
                <a:tc>
                  <a:txBody>
                    <a:bodyPr/>
                    <a:lstStyle/>
                    <a:p>
                      <a:r>
                        <a:rPr lang="en-GB" sz="2800" b="0" cap="none" spc="0">
                          <a:solidFill>
                            <a:schemeClr val="tx1"/>
                          </a:solidFill>
                          <a:latin typeface="Calibri" panose="020F0502020204030204" pitchFamily="34" charset="0"/>
                          <a:cs typeface="Calibri" panose="020F0502020204030204" pitchFamily="34" charset="0"/>
                        </a:rPr>
                        <a:t>DBD</a:t>
                      </a:r>
                      <a:endParaRPr lang="en-GB" sz="2800" b="0" cap="none" spc="0" dirty="0">
                        <a:solidFill>
                          <a:schemeClr val="tx1"/>
                        </a:solidFill>
                        <a:latin typeface="Calibri" panose="020F0502020204030204" pitchFamily="34" charset="0"/>
                        <a:cs typeface="Calibri" panose="020F0502020204030204" pitchFamily="34" charset="0"/>
                      </a:endParaRPr>
                    </a:p>
                  </a:txBody>
                  <a:tcPr marL="0" marR="157445" marT="31489" marB="157445" anchor="b">
                    <a:lnL w="12700" cmpd="sng">
                      <a:noFill/>
                    </a:lnL>
                    <a:lnR w="12700" cmpd="sng">
                      <a:noFill/>
                    </a:lnR>
                    <a:lnT w="9525" cap="flat" cmpd="sng" algn="ctr">
                      <a:noFill/>
                      <a:prstDash val="solid"/>
                    </a:lnT>
                    <a:lnB w="38100" cmpd="sng">
                      <a:noFill/>
                    </a:lnB>
                    <a:noFill/>
                  </a:tcPr>
                </a:tc>
                <a:tc>
                  <a:txBody>
                    <a:bodyPr/>
                    <a:lstStyle/>
                    <a:p>
                      <a:r>
                        <a:rPr lang="en-GB" sz="2800" b="0" cap="none" spc="0">
                          <a:solidFill>
                            <a:schemeClr val="tx1"/>
                          </a:solidFill>
                          <a:latin typeface="Calibri" panose="020F0502020204030204" pitchFamily="34" charset="0"/>
                          <a:cs typeface="Calibri" panose="020F0502020204030204" pitchFamily="34" charset="0"/>
                        </a:rPr>
                        <a:t>DCD</a:t>
                      </a:r>
                    </a:p>
                  </a:txBody>
                  <a:tcPr marL="0" marR="157445" marT="31489" marB="157445" anchor="b">
                    <a:lnL w="12700" cmpd="sng">
                      <a:noFill/>
                    </a:lnL>
                    <a:lnR w="12700" cmpd="sng">
                      <a:noFill/>
                    </a:lnR>
                    <a:lnT w="9525" cap="flat" cmpd="sng" algn="ctr">
                      <a:noFill/>
                      <a:prstDash val="solid"/>
                    </a:lnT>
                    <a:lnB w="38100" cmpd="sng">
                      <a:noFill/>
                    </a:lnB>
                    <a:noFill/>
                  </a:tcPr>
                </a:tc>
                <a:tc>
                  <a:txBody>
                    <a:bodyPr/>
                    <a:lstStyle/>
                    <a:p>
                      <a:r>
                        <a:rPr lang="en-GB" sz="2800" b="0" cap="none" spc="0">
                          <a:solidFill>
                            <a:schemeClr val="tx1"/>
                          </a:solidFill>
                          <a:latin typeface="Calibri" panose="020F0502020204030204" pitchFamily="34" charset="0"/>
                          <a:cs typeface="Calibri" panose="020F0502020204030204" pitchFamily="34" charset="0"/>
                        </a:rPr>
                        <a:t>p-value</a:t>
                      </a:r>
                    </a:p>
                  </a:txBody>
                  <a:tcPr marL="0" marR="157445" marT="31489" marB="15744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585846741"/>
                  </a:ext>
                </a:extLst>
              </a:tr>
              <a:tr h="582548">
                <a:tc>
                  <a:txBody>
                    <a:bodyPr/>
                    <a:lstStyle/>
                    <a:p>
                      <a:r>
                        <a:rPr lang="en-GB" sz="2800" cap="none" spc="0" dirty="0">
                          <a:solidFill>
                            <a:schemeClr val="tx1"/>
                          </a:solidFill>
                          <a:latin typeface="Calibri" panose="020F0502020204030204" pitchFamily="34" charset="0"/>
                          <a:cs typeface="Calibri" panose="020F0502020204030204" pitchFamily="34" charset="0"/>
                        </a:rPr>
                        <a:t>Recipients (n)</a:t>
                      </a:r>
                    </a:p>
                  </a:txBody>
                  <a:tcPr marL="0" marR="157445" marT="47234" marB="157445"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6254</a:t>
                      </a:r>
                    </a:p>
                  </a:txBody>
                  <a:tcPr marL="0" marR="157445" marT="47234" marB="157445"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3793</a:t>
                      </a:r>
                    </a:p>
                  </a:txBody>
                  <a:tcPr marL="0" marR="157445" marT="47234" marB="157445"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2461</a:t>
                      </a:r>
                    </a:p>
                  </a:txBody>
                  <a:tcPr marL="0" marR="157445" marT="47234" marB="157445"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a:t>
                      </a:r>
                    </a:p>
                  </a:txBody>
                  <a:tcPr marL="0" marR="157445" marT="47234" marB="157445"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84791689"/>
                  </a:ext>
                </a:extLst>
              </a:tr>
              <a:tr h="582548">
                <a:tc>
                  <a:txBody>
                    <a:bodyPr/>
                    <a:lstStyle/>
                    <a:p>
                      <a:r>
                        <a:rPr lang="en-GB" sz="2800" cap="none" spc="0" dirty="0">
                          <a:solidFill>
                            <a:schemeClr val="tx1"/>
                          </a:solidFill>
                          <a:latin typeface="Calibri" panose="020F0502020204030204" pitchFamily="34" charset="0"/>
                          <a:cs typeface="Calibri" panose="020F0502020204030204" pitchFamily="34" charset="0"/>
                        </a:rPr>
                        <a:t>Recipient age (years)</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58 (18-85)</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63 (18-85)</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58 (18-83)</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&lt;0.001</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28585457"/>
                  </a:ext>
                </a:extLst>
              </a:tr>
              <a:tr h="582548">
                <a:tc>
                  <a:txBody>
                    <a:bodyPr/>
                    <a:lstStyle/>
                    <a:p>
                      <a:r>
                        <a:rPr lang="en-GB" sz="2800" cap="none" spc="0" dirty="0">
                          <a:solidFill>
                            <a:schemeClr val="tx1"/>
                          </a:solidFill>
                          <a:latin typeface="Calibri" panose="020F0502020204030204" pitchFamily="34" charset="0"/>
                          <a:cs typeface="Calibri" panose="020F0502020204030204" pitchFamily="34" charset="0"/>
                        </a:rPr>
                        <a:t>Female</a:t>
                      </a:r>
                    </a:p>
                  </a:txBody>
                  <a:tcPr marL="0" marR="157445" marT="47234" marB="15744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2237 (36%)</a:t>
                      </a:r>
                    </a:p>
                  </a:txBody>
                  <a:tcPr marL="0" marR="157445" marT="47234" marB="15744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1428 (38%)</a:t>
                      </a:r>
                    </a:p>
                  </a:txBody>
                  <a:tcPr marL="0" marR="157445" marT="47234" marB="15744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809 (33%)</a:t>
                      </a:r>
                    </a:p>
                  </a:txBody>
                  <a:tcPr marL="0" marR="157445" marT="47234" marB="15744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0.7</a:t>
                      </a:r>
                    </a:p>
                  </a:txBody>
                  <a:tcPr marL="0" marR="157445" marT="47234" marB="157445"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30737549"/>
                  </a:ext>
                </a:extLst>
              </a:tr>
              <a:tr h="582548">
                <a:tc>
                  <a:txBody>
                    <a:bodyPr/>
                    <a:lstStyle/>
                    <a:p>
                      <a:r>
                        <a:rPr lang="en-GB" sz="2800" cap="none" spc="0">
                          <a:solidFill>
                            <a:schemeClr val="tx1"/>
                          </a:solidFill>
                          <a:latin typeface="Calibri" panose="020F0502020204030204" pitchFamily="34" charset="0"/>
                          <a:cs typeface="Calibri" panose="020F0502020204030204" pitchFamily="34" charset="0"/>
                        </a:rPr>
                        <a:t>BMI (kg/m2)</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26 (10-46)</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26 (16-43)</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27 (15-47)</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0.09</a:t>
                      </a:r>
                    </a:p>
                  </a:txBody>
                  <a:tcPr marL="0" marR="157445" marT="47234" marB="157445"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35339932"/>
                  </a:ext>
                </a:extLst>
              </a:tr>
              <a:tr h="897438">
                <a:tc>
                  <a:txBody>
                    <a:bodyPr/>
                    <a:lstStyle/>
                    <a:p>
                      <a:endParaRPr lang="en-GB" sz="2800" cap="none" spc="0" dirty="0">
                        <a:solidFill>
                          <a:schemeClr val="tx1"/>
                        </a:solidFill>
                        <a:latin typeface="Calibri" panose="020F0502020204030204" pitchFamily="34" charset="0"/>
                        <a:cs typeface="Calibri" panose="020F0502020204030204" pitchFamily="34" charset="0"/>
                      </a:endParaRPr>
                    </a:p>
                  </a:txBody>
                  <a:tcPr marL="0" marR="157445" marT="47234" marB="15744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2800" cap="none" spc="0">
                        <a:solidFill>
                          <a:schemeClr val="tx1"/>
                        </a:solidFill>
                        <a:latin typeface="Calibri" panose="020F0502020204030204" pitchFamily="34" charset="0"/>
                        <a:cs typeface="Calibri" panose="020F0502020204030204" pitchFamily="34" charset="0"/>
                      </a:endParaRPr>
                    </a:p>
                  </a:txBody>
                  <a:tcPr marL="0" marR="157445" marT="47234" marB="15744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2800" cap="none" spc="0">
                        <a:solidFill>
                          <a:schemeClr val="tx1"/>
                        </a:solidFill>
                        <a:latin typeface="Calibri" panose="020F0502020204030204" pitchFamily="34" charset="0"/>
                        <a:cs typeface="Calibri" panose="020F0502020204030204" pitchFamily="34" charset="0"/>
                      </a:endParaRPr>
                    </a:p>
                  </a:txBody>
                  <a:tcPr marL="0" marR="157445" marT="47234" marB="15744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2800" cap="none" spc="0">
                        <a:solidFill>
                          <a:schemeClr val="tx1"/>
                        </a:solidFill>
                        <a:latin typeface="Calibri" panose="020F0502020204030204" pitchFamily="34" charset="0"/>
                        <a:cs typeface="Calibri" panose="020F0502020204030204" pitchFamily="34" charset="0"/>
                      </a:endParaRPr>
                    </a:p>
                  </a:txBody>
                  <a:tcPr marL="0" marR="157445" marT="47234" marB="15744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GB" sz="2800" cap="none" spc="0" dirty="0">
                        <a:solidFill>
                          <a:schemeClr val="tx1"/>
                        </a:solidFill>
                        <a:latin typeface="Calibri" panose="020F0502020204030204" pitchFamily="34" charset="0"/>
                        <a:cs typeface="Calibri" panose="020F0502020204030204" pitchFamily="34" charset="0"/>
                      </a:endParaRPr>
                    </a:p>
                  </a:txBody>
                  <a:tcPr marL="0" marR="157445" marT="47234" marB="15744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91427504"/>
                  </a:ext>
                </a:extLst>
              </a:tr>
            </a:tbl>
          </a:graphicData>
        </a:graphic>
      </p:graphicFrame>
    </p:spTree>
    <p:extLst>
      <p:ext uri="{BB962C8B-B14F-4D97-AF65-F5344CB8AC3E}">
        <p14:creationId xmlns:p14="http://schemas.microsoft.com/office/powerpoint/2010/main" val="402474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400" b="1" dirty="0"/>
              <a:t>Baseline Characteristics</a:t>
            </a:r>
            <a:endParaRPr dirty="0"/>
          </a:p>
        </p:txBody>
      </p:sp>
      <p:graphicFrame>
        <p:nvGraphicFramePr>
          <p:cNvPr id="129" name="Google Shape;129;p8"/>
          <p:cNvGraphicFramePr/>
          <p:nvPr>
            <p:extLst>
              <p:ext uri="{D42A27DB-BD31-4B8C-83A1-F6EECF244321}">
                <p14:modId xmlns:p14="http://schemas.microsoft.com/office/powerpoint/2010/main" val="102704204"/>
              </p:ext>
            </p:extLst>
          </p:nvPr>
        </p:nvGraphicFramePr>
        <p:xfrm>
          <a:off x="168676" y="1338810"/>
          <a:ext cx="11896077" cy="5490340"/>
        </p:xfrm>
        <a:graphic>
          <a:graphicData uri="http://schemas.openxmlformats.org/drawingml/2006/table">
            <a:tbl>
              <a:tblPr>
                <a:noFill/>
                <a:tableStyleId>{85BF891A-1B51-4099-AF33-4B18104C7844}</a:tableStyleId>
              </a:tblPr>
              <a:tblGrid>
                <a:gridCol w="2865576">
                  <a:extLst>
                    <a:ext uri="{9D8B030D-6E8A-4147-A177-3AD203B41FA5}">
                      <a16:colId xmlns:a16="http://schemas.microsoft.com/office/drawing/2014/main" val="20000"/>
                    </a:ext>
                  </a:extLst>
                </a:gridCol>
                <a:gridCol w="3123647">
                  <a:extLst>
                    <a:ext uri="{9D8B030D-6E8A-4147-A177-3AD203B41FA5}">
                      <a16:colId xmlns:a16="http://schemas.microsoft.com/office/drawing/2014/main" val="20001"/>
                    </a:ext>
                  </a:extLst>
                </a:gridCol>
                <a:gridCol w="2896687">
                  <a:extLst>
                    <a:ext uri="{9D8B030D-6E8A-4147-A177-3AD203B41FA5}">
                      <a16:colId xmlns:a16="http://schemas.microsoft.com/office/drawing/2014/main" val="20002"/>
                    </a:ext>
                  </a:extLst>
                </a:gridCol>
                <a:gridCol w="3010167">
                  <a:extLst>
                    <a:ext uri="{9D8B030D-6E8A-4147-A177-3AD203B41FA5}">
                      <a16:colId xmlns:a16="http://schemas.microsoft.com/office/drawing/2014/main" val="20003"/>
                    </a:ext>
                  </a:extLst>
                </a:gridCol>
              </a:tblGrid>
              <a:tr h="580100">
                <a:tc>
                  <a:txBody>
                    <a:bodyPr/>
                    <a:lstStyle/>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gridSpan="2">
                  <a:txBody>
                    <a:bodyPr/>
                    <a:lstStyle/>
                    <a:p>
                      <a:pPr marL="0" marR="0" lvl="0" indent="0" algn="l"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           </a:t>
                      </a:r>
                      <a:r>
                        <a:rPr lang="en-GB" sz="2800" b="1" u="none" strike="noStrike" cap="none" dirty="0">
                          <a:latin typeface="Calibri" panose="020F0502020204030204" pitchFamily="34" charset="0"/>
                          <a:ea typeface="Arial"/>
                          <a:cs typeface="Calibri" panose="020F0502020204030204" pitchFamily="34" charset="0"/>
                          <a:sym typeface="Arial"/>
                        </a:rPr>
                        <a:t>Donor TYPE        </a:t>
                      </a:r>
                    </a:p>
                    <a:p>
                      <a:pPr marL="0" marR="0" lvl="0" indent="0" algn="l"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           (N=6254 D4 </a:t>
                      </a:r>
                      <a:r>
                        <a:rPr lang="en-GB" sz="2800" b="1" u="none" strike="noStrike" cap="none" dirty="0">
                          <a:latin typeface="Calibri" panose="020F0502020204030204" pitchFamily="34" charset="0"/>
                          <a:ea typeface="Arial"/>
                          <a:cs typeface="Calibri" panose="020F0502020204030204" pitchFamily="34" charset="0"/>
                          <a:sym typeface="Arial"/>
                        </a:rPr>
                        <a:t>/</a:t>
                      </a:r>
                      <a:r>
                        <a:rPr lang="en-GB" sz="2800" b="0" u="none" strike="noStrike" cap="none" dirty="0">
                          <a:latin typeface="Calibri" panose="020F0502020204030204" pitchFamily="34" charset="0"/>
                          <a:ea typeface="Arial"/>
                          <a:cs typeface="Calibri" panose="020F0502020204030204" pitchFamily="34" charset="0"/>
                          <a:sym typeface="Arial"/>
                        </a:rPr>
                        <a:t> </a:t>
                      </a:r>
                      <a:r>
                        <a:rPr lang="en-GB" sz="2800" u="none" strike="noStrike" cap="none" dirty="0">
                          <a:latin typeface="Calibri" panose="020F0502020204030204" pitchFamily="34" charset="0"/>
                          <a:ea typeface="Arial"/>
                          <a:cs typeface="Calibri" panose="020F0502020204030204" pitchFamily="34" charset="0"/>
                          <a:sym typeface="Arial"/>
                        </a:rPr>
                        <a:t>56895 Total Tx)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580100">
                <a:tc>
                  <a:txBody>
                    <a:bodyPr/>
                    <a:lstStyle/>
                    <a:p>
                      <a:pPr marL="0" marR="0" lvl="0" indent="0" algn="l" rtl="0">
                        <a:spcBef>
                          <a:spcPts val="0"/>
                        </a:spcBef>
                        <a:spcAft>
                          <a:spcPts val="0"/>
                        </a:spcAft>
                        <a:buNone/>
                      </a:pPr>
                      <a:r>
                        <a:rPr lang="en-GB" sz="2800" b="0" u="none" strike="noStrike" cap="none">
                          <a:latin typeface="Calibri" panose="020F0502020204030204" pitchFamily="34" charset="0"/>
                          <a:ea typeface="Arial"/>
                          <a:cs typeface="Calibri" panose="020F0502020204030204" pitchFamily="34" charset="0"/>
                          <a:sym typeface="Arial"/>
                        </a:rPr>
                        <a:t>   </a:t>
                      </a:r>
                      <a:endParaRPr sz="280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GB" sz="2800" b="1" u="none" strike="noStrike" cap="none" dirty="0">
                          <a:latin typeface="Calibri" panose="020F0502020204030204" pitchFamily="34" charset="0"/>
                          <a:ea typeface="Arial"/>
                          <a:cs typeface="Calibri" panose="020F0502020204030204" pitchFamily="34" charset="0"/>
                          <a:sym typeface="Arial"/>
                        </a:rPr>
                        <a:t>DBD   </a:t>
                      </a:r>
                      <a:endParaRPr sz="2800" b="1"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GB" sz="2800" b="1" u="none" strike="noStrike" cap="none" dirty="0">
                          <a:latin typeface="Calibri" panose="020F0502020204030204" pitchFamily="34" charset="0"/>
                          <a:ea typeface="Arial"/>
                          <a:cs typeface="Calibri" panose="020F0502020204030204" pitchFamily="34" charset="0"/>
                          <a:sym typeface="Arial"/>
                        </a:rPr>
                        <a:t>DCD   </a:t>
                      </a:r>
                      <a:endParaRPr sz="2800" b="1"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80100">
                <a:tc>
                  <a:txBody>
                    <a:bodyPr/>
                    <a:lstStyle/>
                    <a:p>
                      <a:pPr marL="0" marR="0" lvl="0" indent="0" algn="l" rtl="0">
                        <a:spcBef>
                          <a:spcPts val="0"/>
                        </a:spcBef>
                        <a:spcAft>
                          <a:spcPts val="0"/>
                        </a:spcAft>
                        <a:buNone/>
                      </a:pPr>
                      <a:r>
                        <a:rPr lang="en-GB" sz="2800" b="1" u="none" strike="noStrike" cap="none" dirty="0">
                          <a:latin typeface="Calibri" panose="020F0502020204030204" pitchFamily="34" charset="0"/>
                          <a:ea typeface="Arial"/>
                          <a:cs typeface="Calibri" panose="020F0502020204030204" pitchFamily="34" charset="0"/>
                          <a:sym typeface="Arial"/>
                        </a:rPr>
                        <a:t>Number</a:t>
                      </a:r>
                      <a:r>
                        <a:rPr lang="en-GB" sz="2800" u="none" strike="noStrike" cap="none"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2800" b="1" u="none" strike="noStrike" cap="none" dirty="0">
                          <a:latin typeface="Calibri" panose="020F0502020204030204" pitchFamily="34" charset="0"/>
                          <a:ea typeface="Arial"/>
                          <a:cs typeface="Calibri" panose="020F0502020204030204" pitchFamily="34" charset="0"/>
                          <a:sym typeface="Arial"/>
                        </a:rPr>
                        <a:t>Frequency  </a:t>
                      </a:r>
                      <a:r>
                        <a:rPr lang="en-GB" sz="2800" b="0" u="none" strike="noStrike" cap="none" dirty="0">
                          <a:latin typeface="Calibri" panose="020F0502020204030204" pitchFamily="34" charset="0"/>
                          <a:ea typeface="Arial"/>
                          <a:cs typeface="Calibri" panose="020F0502020204030204" pitchFamily="34" charset="0"/>
                          <a:sym typeface="Arial"/>
                        </a:rPr>
                        <a:t>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GB" sz="2800" u="none" strike="noStrike" cap="none">
                          <a:latin typeface="Calibri" panose="020F0502020204030204" pitchFamily="34" charset="0"/>
                          <a:ea typeface="Arial"/>
                          <a:cs typeface="Calibri" panose="020F0502020204030204" pitchFamily="34" charset="0"/>
                          <a:sym typeface="Arial"/>
                        </a:rPr>
                        <a:t>3793    </a:t>
                      </a:r>
                      <a:endParaRPr sz="280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2461    </a:t>
                      </a:r>
                      <a:endParaRPr sz="2800" dirty="0">
                        <a:latin typeface="Calibri" panose="020F0502020204030204" pitchFamily="34" charset="0"/>
                        <a:cs typeface="Calibri" panose="020F050202020403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80100">
                <a:tc>
                  <a:txBody>
                    <a:bodyPr/>
                    <a:lstStyle/>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  </a:t>
                      </a:r>
                      <a:endParaRPr sz="2800" b="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800" b="0" u="none" strike="noStrike" cap="none" dirty="0" err="1">
                          <a:latin typeface="Calibri" panose="020F0502020204030204" pitchFamily="34" charset="0"/>
                          <a:ea typeface="Arial"/>
                          <a:cs typeface="Calibri" panose="020F0502020204030204" pitchFamily="34" charset="0"/>
                          <a:sym typeface="Arial"/>
                        </a:rPr>
                        <a:t>fWIT</a:t>
                      </a:r>
                      <a:r>
                        <a:rPr lang="en-GB" sz="2800" b="0" u="none" strike="noStrike" cap="none" dirty="0">
                          <a:latin typeface="Calibri" panose="020F0502020204030204" pitchFamily="34" charset="0"/>
                          <a:ea typeface="Arial"/>
                          <a:cs typeface="Calibri" panose="020F0502020204030204" pitchFamily="34" charset="0"/>
                          <a:sym typeface="Arial"/>
                        </a:rPr>
                        <a:t> </a:t>
                      </a:r>
                      <a:endParaRPr sz="2800" b="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CIT</a:t>
                      </a:r>
                      <a:endParaRPr sz="2800" b="0"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 </a:t>
                      </a:r>
                      <a:endParaRPr sz="2800" b="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Median </a:t>
                      </a:r>
                      <a:endParaRPr sz="2800" b="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sz="2800" b="0" u="none" strike="noStrike" cap="none" dirty="0">
                          <a:latin typeface="Calibri" panose="020F0502020204030204" pitchFamily="34" charset="0"/>
                          <a:ea typeface="Arial"/>
                          <a:cs typeface="Calibri" panose="020F0502020204030204" pitchFamily="34" charset="0"/>
                          <a:sym typeface="Arial"/>
                        </a:rPr>
                        <a:t>Median</a:t>
                      </a:r>
                      <a:endParaRPr sz="2800" b="0"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28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800" u="none" strike="noStrike" cap="none" dirty="0">
                        <a:latin typeface="Calibri" panose="020F0502020204030204" pitchFamily="34" charset="0"/>
                        <a:ea typeface="Arial"/>
                        <a:cs typeface="Calibri" panose="020F0502020204030204" pitchFamily="34" charset="0"/>
                        <a:sym typeface="Arial"/>
                      </a:endParaRPr>
                    </a:p>
                    <a:p>
                      <a:pPr marL="0" marR="0" lvl="0" indent="0" algn="ctr"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15 (01-54) hr</a:t>
                      </a:r>
                      <a:endParaRPr sz="2800"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lang="en-GB" sz="2800" u="none" strike="noStrike" cap="none" dirty="0">
                        <a:latin typeface="Calibri" panose="020F0502020204030204" pitchFamily="34" charset="0"/>
                        <a:ea typeface="Arial"/>
                        <a:cs typeface="Calibri" panose="020F0502020204030204" pitchFamily="34" charset="0"/>
                        <a:sym typeface="Arial"/>
                      </a:endParaRPr>
                    </a:p>
                    <a:p>
                      <a:pPr marL="0" marR="0" lvl="0" indent="0" algn="ctr"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18 (05-198) min</a:t>
                      </a:r>
                      <a:endParaRPr sz="28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800" u="none" strike="noStrike" cap="none" dirty="0">
                          <a:latin typeface="Calibri" panose="020F0502020204030204" pitchFamily="34" charset="0"/>
                          <a:ea typeface="Arial"/>
                          <a:cs typeface="Calibri" panose="020F0502020204030204" pitchFamily="34" charset="0"/>
                          <a:sym typeface="Arial"/>
                        </a:rPr>
                        <a:t>13.5( 01-36) hr p - NS</a:t>
                      </a:r>
                      <a:endParaRPr sz="28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800" u="none" strike="noStrike" cap="none" dirty="0">
                        <a:latin typeface="Calibri" panose="020F0502020204030204" pitchFamily="34" charset="0"/>
                        <a:ea typeface="Arial"/>
                        <a:cs typeface="Calibri" panose="020F0502020204030204" pitchFamily="34" charset="0"/>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80100">
                <a:tc>
                  <a:txBody>
                    <a:bodyPr/>
                    <a:lstStyle/>
                    <a:p>
                      <a:pPr marL="0" marR="0" lvl="0" indent="0" algn="l" rtl="0">
                        <a:spcBef>
                          <a:spcPts val="0"/>
                        </a:spcBef>
                        <a:spcAft>
                          <a:spcPts val="0"/>
                        </a:spcAft>
                        <a:buNone/>
                      </a:pPr>
                      <a:r>
                        <a:rPr lang="en-GB" sz="2400" b="0" u="none" strike="noStrike" cap="none">
                          <a:latin typeface="Arial"/>
                          <a:ea typeface="Arial"/>
                          <a:cs typeface="Arial"/>
                          <a:sym typeface="Arial"/>
                        </a:rPr>
                        <a:t>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2400" b="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2400"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2400"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80100">
                <a:tc>
                  <a:txBody>
                    <a:bodyPr/>
                    <a:lstStyle/>
                    <a:p>
                      <a:pPr marL="0" marR="0" lvl="0" indent="0" algn="l" rtl="0">
                        <a:spcBef>
                          <a:spcPts val="0"/>
                        </a:spcBef>
                        <a:spcAft>
                          <a:spcPts val="0"/>
                        </a:spcAft>
                        <a:buNone/>
                      </a:pPr>
                      <a:r>
                        <a:rPr lang="en-GB" sz="2400" b="0" u="none" strike="noStrike" cap="none">
                          <a:latin typeface="Arial"/>
                          <a:ea typeface="Arial"/>
                          <a:cs typeface="Arial"/>
                          <a:sym typeface="Arial"/>
                        </a:rPr>
                        <a:t>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2400" b="0"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2400"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2400" u="none" strike="noStrike" cap="none" dirty="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GB" b="1" dirty="0"/>
              <a:t>Authors have no conflict of interest to report</a:t>
            </a:r>
            <a:endParaRPr b="1" dirty="0"/>
          </a:p>
        </p:txBody>
      </p:sp>
      <p:sp>
        <p:nvSpPr>
          <p:cNvPr id="93" name="Google Shape;93;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7C9A5-4326-06DB-6F80-119B327C5B84}"/>
              </a:ext>
            </a:extLst>
          </p:cNvPr>
          <p:cNvSpPr>
            <a:spLocks noGrp="1"/>
          </p:cNvSpPr>
          <p:nvPr>
            <p:ph type="title"/>
          </p:nvPr>
        </p:nvSpPr>
        <p:spPr>
          <a:xfrm>
            <a:off x="1008184" y="174032"/>
            <a:ext cx="10175631" cy="1111843"/>
          </a:xfrm>
        </p:spPr>
        <p:txBody>
          <a:bodyPr anchor="ctr">
            <a:normAutofit/>
          </a:bodyPr>
          <a:lstStyle/>
          <a:p>
            <a:pPr algn="ctr"/>
            <a:r>
              <a:rPr lang="en-GB" sz="4000" b="1" dirty="0"/>
              <a:t>Donor Characteristics</a:t>
            </a:r>
          </a:p>
        </p:txBody>
      </p:sp>
      <p:graphicFrame>
        <p:nvGraphicFramePr>
          <p:cNvPr id="4" name="Table 3">
            <a:extLst>
              <a:ext uri="{FF2B5EF4-FFF2-40B4-BE49-F238E27FC236}">
                <a16:creationId xmlns:a16="http://schemas.microsoft.com/office/drawing/2014/main" id="{4A2F0487-9A33-164E-111E-03081CDF246C}"/>
              </a:ext>
            </a:extLst>
          </p:cNvPr>
          <p:cNvGraphicFramePr>
            <a:graphicFrameLocks noGrp="1"/>
          </p:cNvGraphicFramePr>
          <p:nvPr>
            <p:extLst>
              <p:ext uri="{D42A27DB-BD31-4B8C-83A1-F6EECF244321}">
                <p14:modId xmlns:p14="http://schemas.microsoft.com/office/powerpoint/2010/main" val="3578956389"/>
              </p:ext>
            </p:extLst>
          </p:nvPr>
        </p:nvGraphicFramePr>
        <p:xfrm>
          <a:off x="836677" y="1933999"/>
          <a:ext cx="10515598" cy="4572319"/>
        </p:xfrm>
        <a:graphic>
          <a:graphicData uri="http://schemas.openxmlformats.org/drawingml/2006/table">
            <a:tbl>
              <a:tblPr firstRow="1" bandRow="1">
                <a:noFill/>
              </a:tblPr>
              <a:tblGrid>
                <a:gridCol w="2796213">
                  <a:extLst>
                    <a:ext uri="{9D8B030D-6E8A-4147-A177-3AD203B41FA5}">
                      <a16:colId xmlns:a16="http://schemas.microsoft.com/office/drawing/2014/main" val="4127519210"/>
                    </a:ext>
                  </a:extLst>
                </a:gridCol>
                <a:gridCol w="2796213">
                  <a:extLst>
                    <a:ext uri="{9D8B030D-6E8A-4147-A177-3AD203B41FA5}">
                      <a16:colId xmlns:a16="http://schemas.microsoft.com/office/drawing/2014/main" val="3101487412"/>
                    </a:ext>
                  </a:extLst>
                </a:gridCol>
                <a:gridCol w="1653655">
                  <a:extLst>
                    <a:ext uri="{9D8B030D-6E8A-4147-A177-3AD203B41FA5}">
                      <a16:colId xmlns:a16="http://schemas.microsoft.com/office/drawing/2014/main" val="395956589"/>
                    </a:ext>
                  </a:extLst>
                </a:gridCol>
                <a:gridCol w="1653655">
                  <a:extLst>
                    <a:ext uri="{9D8B030D-6E8A-4147-A177-3AD203B41FA5}">
                      <a16:colId xmlns:a16="http://schemas.microsoft.com/office/drawing/2014/main" val="835834349"/>
                    </a:ext>
                  </a:extLst>
                </a:gridCol>
                <a:gridCol w="1615862">
                  <a:extLst>
                    <a:ext uri="{9D8B030D-6E8A-4147-A177-3AD203B41FA5}">
                      <a16:colId xmlns:a16="http://schemas.microsoft.com/office/drawing/2014/main" val="2937354775"/>
                    </a:ext>
                  </a:extLst>
                </a:gridCol>
              </a:tblGrid>
              <a:tr h="714491">
                <a:tc>
                  <a:txBody>
                    <a:bodyPr/>
                    <a:lstStyle/>
                    <a:p>
                      <a:r>
                        <a:rPr lang="en-GB" sz="2900" b="1" cap="none" spc="0" dirty="0">
                          <a:solidFill>
                            <a:schemeClr val="tx1"/>
                          </a:solidFill>
                          <a:latin typeface="Calibri" panose="020F0502020204030204" pitchFamily="34" charset="0"/>
                          <a:cs typeface="Calibri" panose="020F0502020204030204" pitchFamily="34" charset="0"/>
                        </a:rPr>
                        <a:t>Characteristic</a:t>
                      </a:r>
                    </a:p>
                  </a:txBody>
                  <a:tcPr marL="0" marR="167459" marT="33492" marB="167459" anchor="b">
                    <a:lnL w="12700" cmpd="sng">
                      <a:noFill/>
                    </a:lnL>
                    <a:lnR w="12700" cmpd="sng">
                      <a:noFill/>
                    </a:lnR>
                    <a:lnT w="9525" cap="flat" cmpd="sng" algn="ctr">
                      <a:noFill/>
                      <a:prstDash val="solid"/>
                    </a:lnT>
                    <a:lnB w="38100" cmpd="sng">
                      <a:noFill/>
                    </a:lnB>
                    <a:noFill/>
                  </a:tcPr>
                </a:tc>
                <a:tc>
                  <a:txBody>
                    <a:bodyPr/>
                    <a:lstStyle/>
                    <a:p>
                      <a:r>
                        <a:rPr lang="en-GB" sz="2900" b="1" cap="none" spc="0">
                          <a:solidFill>
                            <a:schemeClr val="tx1"/>
                          </a:solidFill>
                          <a:latin typeface="Calibri" panose="020F0502020204030204" pitchFamily="34" charset="0"/>
                          <a:cs typeface="Calibri" panose="020F0502020204030204" pitchFamily="34" charset="0"/>
                        </a:rPr>
                        <a:t>Overall Cohort</a:t>
                      </a:r>
                    </a:p>
                  </a:txBody>
                  <a:tcPr marL="0" marR="167459" marT="33492" marB="167459" anchor="b">
                    <a:lnL w="12700" cmpd="sng">
                      <a:noFill/>
                    </a:lnL>
                    <a:lnR w="12700" cmpd="sng">
                      <a:noFill/>
                    </a:lnR>
                    <a:lnT w="9525" cap="flat" cmpd="sng" algn="ctr">
                      <a:noFill/>
                      <a:prstDash val="solid"/>
                    </a:lnT>
                    <a:lnB w="38100" cmpd="sng">
                      <a:noFill/>
                    </a:lnB>
                    <a:noFill/>
                  </a:tcPr>
                </a:tc>
                <a:tc>
                  <a:txBody>
                    <a:bodyPr/>
                    <a:lstStyle/>
                    <a:p>
                      <a:r>
                        <a:rPr lang="en-GB" sz="2900" b="1" cap="none" spc="0">
                          <a:solidFill>
                            <a:schemeClr val="tx1"/>
                          </a:solidFill>
                          <a:latin typeface="Calibri" panose="020F0502020204030204" pitchFamily="34" charset="0"/>
                          <a:cs typeface="Calibri" panose="020F0502020204030204" pitchFamily="34" charset="0"/>
                        </a:rPr>
                        <a:t>DBD</a:t>
                      </a:r>
                    </a:p>
                  </a:txBody>
                  <a:tcPr marL="0" marR="167459" marT="33492" marB="167459" anchor="b">
                    <a:lnL w="12700" cmpd="sng">
                      <a:noFill/>
                    </a:lnL>
                    <a:lnR w="12700" cmpd="sng">
                      <a:noFill/>
                    </a:lnR>
                    <a:lnT w="9525" cap="flat" cmpd="sng" algn="ctr">
                      <a:noFill/>
                      <a:prstDash val="solid"/>
                    </a:lnT>
                    <a:lnB w="38100" cmpd="sng">
                      <a:noFill/>
                    </a:lnB>
                    <a:noFill/>
                  </a:tcPr>
                </a:tc>
                <a:tc>
                  <a:txBody>
                    <a:bodyPr/>
                    <a:lstStyle/>
                    <a:p>
                      <a:r>
                        <a:rPr lang="en-GB" sz="2900" b="1" cap="none" spc="0">
                          <a:solidFill>
                            <a:schemeClr val="tx1"/>
                          </a:solidFill>
                          <a:latin typeface="Calibri" panose="020F0502020204030204" pitchFamily="34" charset="0"/>
                          <a:cs typeface="Calibri" panose="020F0502020204030204" pitchFamily="34" charset="0"/>
                        </a:rPr>
                        <a:t>DCD</a:t>
                      </a:r>
                    </a:p>
                  </a:txBody>
                  <a:tcPr marL="0" marR="167459" marT="33492" marB="167459" anchor="b">
                    <a:lnL w="12700" cmpd="sng">
                      <a:noFill/>
                    </a:lnL>
                    <a:lnR w="12700" cmpd="sng">
                      <a:noFill/>
                    </a:lnR>
                    <a:lnT w="9525" cap="flat" cmpd="sng" algn="ctr">
                      <a:noFill/>
                      <a:prstDash val="solid"/>
                    </a:lnT>
                    <a:lnB w="38100" cmpd="sng">
                      <a:noFill/>
                    </a:lnB>
                    <a:noFill/>
                  </a:tcPr>
                </a:tc>
                <a:tc>
                  <a:txBody>
                    <a:bodyPr/>
                    <a:lstStyle/>
                    <a:p>
                      <a:r>
                        <a:rPr lang="en-GB" sz="2900" b="1" cap="none" spc="0" dirty="0">
                          <a:solidFill>
                            <a:schemeClr val="tx1"/>
                          </a:solidFill>
                          <a:latin typeface="Calibri" panose="020F0502020204030204" pitchFamily="34" charset="0"/>
                          <a:cs typeface="Calibri" panose="020F0502020204030204" pitchFamily="34" charset="0"/>
                        </a:rPr>
                        <a:t>p-value</a:t>
                      </a:r>
                    </a:p>
                  </a:txBody>
                  <a:tcPr marL="0" marR="167459" marT="33492" marB="167459"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962961538"/>
                  </a:ext>
                </a:extLst>
              </a:tr>
              <a:tr h="619598">
                <a:tc>
                  <a:txBody>
                    <a:bodyPr/>
                    <a:lstStyle/>
                    <a:p>
                      <a:r>
                        <a:rPr lang="en-GB" sz="2800" cap="none" spc="0" dirty="0">
                          <a:solidFill>
                            <a:schemeClr val="tx1"/>
                          </a:solidFill>
                          <a:latin typeface="Calibri" panose="020F0502020204030204" pitchFamily="34" charset="0"/>
                          <a:cs typeface="Calibri" panose="020F0502020204030204" pitchFamily="34" charset="0"/>
                        </a:rPr>
                        <a:t>Donor age (years)</a:t>
                      </a:r>
                    </a:p>
                  </a:txBody>
                  <a:tcPr marL="0" marR="167459" marT="50238" marB="16745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63 (16-92)</a:t>
                      </a:r>
                    </a:p>
                  </a:txBody>
                  <a:tcPr marL="0" marR="167459" marT="50238" marB="16745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63 (18-92)</a:t>
                      </a:r>
                    </a:p>
                  </a:txBody>
                  <a:tcPr marL="0" marR="167459" marT="50238" marB="16745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58 (16-89)</a:t>
                      </a:r>
                    </a:p>
                  </a:txBody>
                  <a:tcPr marL="0" marR="167459" marT="50238" marB="16745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0.08</a:t>
                      </a:r>
                    </a:p>
                  </a:txBody>
                  <a:tcPr marL="0" marR="167459" marT="50238" marB="167459"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3075505421"/>
                  </a:ext>
                </a:extLst>
              </a:tr>
              <a:tr h="619598">
                <a:tc>
                  <a:txBody>
                    <a:bodyPr/>
                    <a:lstStyle/>
                    <a:p>
                      <a:r>
                        <a:rPr lang="en-GB" sz="2800" cap="none" spc="0">
                          <a:solidFill>
                            <a:schemeClr val="tx1"/>
                          </a:solidFill>
                          <a:latin typeface="Calibri" panose="020F0502020204030204" pitchFamily="34" charset="0"/>
                          <a:cs typeface="Calibri" panose="020F0502020204030204" pitchFamily="34" charset="0"/>
                        </a:rPr>
                        <a:t>Donor hypertension</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1379 (22%)</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834 (22%)</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545 (22%)</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a:solidFill>
                            <a:schemeClr val="tx1"/>
                          </a:solidFill>
                          <a:latin typeface="Calibri" panose="020F0502020204030204" pitchFamily="34" charset="0"/>
                          <a:cs typeface="Calibri" panose="020F0502020204030204" pitchFamily="34" charset="0"/>
                        </a:rPr>
                        <a:t>0.9</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887610229"/>
                  </a:ext>
                </a:extLst>
              </a:tr>
              <a:tr h="619598">
                <a:tc>
                  <a:txBody>
                    <a:bodyPr/>
                    <a:lstStyle/>
                    <a:p>
                      <a:r>
                        <a:rPr lang="en-GB" sz="2800" cap="none" spc="0" dirty="0">
                          <a:solidFill>
                            <a:schemeClr val="tx1"/>
                          </a:solidFill>
                          <a:latin typeface="Calibri" panose="020F0502020204030204" pitchFamily="34" charset="0"/>
                          <a:cs typeface="Calibri" panose="020F0502020204030204" pitchFamily="34" charset="0"/>
                        </a:rPr>
                        <a:t>Donor diabetes</a:t>
                      </a:r>
                    </a:p>
                  </a:txBody>
                  <a:tcPr marL="0" marR="167459" marT="50238" marB="16745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369 (6%)</a:t>
                      </a:r>
                    </a:p>
                  </a:txBody>
                  <a:tcPr marL="0" marR="167459" marT="50238" marB="16745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248 (7%)</a:t>
                      </a:r>
                    </a:p>
                  </a:txBody>
                  <a:tcPr marL="0" marR="167459" marT="50238" marB="16745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121 (5%)</a:t>
                      </a:r>
                    </a:p>
                  </a:txBody>
                  <a:tcPr marL="0" marR="167459" marT="50238" marB="16745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GB" sz="2800" cap="none" spc="0">
                          <a:solidFill>
                            <a:schemeClr val="tx1"/>
                          </a:solidFill>
                          <a:latin typeface="Calibri" panose="020F0502020204030204" pitchFamily="34" charset="0"/>
                          <a:cs typeface="Calibri" panose="020F0502020204030204" pitchFamily="34" charset="0"/>
                        </a:rPr>
                        <a:t>0.001</a:t>
                      </a:r>
                    </a:p>
                  </a:txBody>
                  <a:tcPr marL="0" marR="167459" marT="50238" marB="16745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346853153"/>
                  </a:ext>
                </a:extLst>
              </a:tr>
              <a:tr h="954515">
                <a:tc>
                  <a:txBody>
                    <a:bodyPr/>
                    <a:lstStyle/>
                    <a:p>
                      <a:r>
                        <a:rPr lang="en-GB" sz="2800" cap="none" spc="0">
                          <a:solidFill>
                            <a:schemeClr val="tx1"/>
                          </a:solidFill>
                          <a:latin typeface="Calibri" panose="020F0502020204030204" pitchFamily="34" charset="0"/>
                          <a:cs typeface="Calibri" panose="020F0502020204030204" pitchFamily="34" charset="0"/>
                        </a:rPr>
                        <a:t>Cold ischemia time (hours)</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18 (2-36)</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18 (2-36)</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18 (2-36)</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GB" sz="2800" cap="none" spc="0" dirty="0">
                          <a:solidFill>
                            <a:schemeClr val="tx1"/>
                          </a:solidFill>
                          <a:latin typeface="Calibri" panose="020F0502020204030204" pitchFamily="34" charset="0"/>
                          <a:cs typeface="Calibri" panose="020F0502020204030204" pitchFamily="34" charset="0"/>
                        </a:rPr>
                        <a:t>0.8</a:t>
                      </a:r>
                    </a:p>
                  </a:txBody>
                  <a:tcPr marL="0" marR="167459" marT="50238" marB="16745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843894476"/>
                  </a:ext>
                </a:extLst>
              </a:tr>
            </a:tbl>
          </a:graphicData>
        </a:graphic>
      </p:graphicFrame>
    </p:spTree>
    <p:extLst>
      <p:ext uri="{BB962C8B-B14F-4D97-AF65-F5344CB8AC3E}">
        <p14:creationId xmlns:p14="http://schemas.microsoft.com/office/powerpoint/2010/main" val="132512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12"/>
          <p:cNvGraphicFramePr/>
          <p:nvPr/>
        </p:nvGraphicFramePr>
        <p:xfrm>
          <a:off x="838200" y="5380355"/>
          <a:ext cx="10515600" cy="1112550"/>
        </p:xfrm>
        <a:graphic>
          <a:graphicData uri="http://schemas.openxmlformats.org/drawingml/2006/table">
            <a:tbl>
              <a:tblPr firstRow="1" bandRow="1">
                <a:noFill/>
                <a:tableStyleId>{78675AF5-85C2-494B-93E6-84E082CDA643}</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GB" sz="1800" u="none" strike="noStrike" cap="none"/>
                        <a:t>Graft Survival</a:t>
                      </a:r>
                      <a:endParaRPr/>
                    </a:p>
                  </a:txBody>
                  <a:tcPr marL="91450" marR="91450" marT="45725" marB="45725"/>
                </a:tc>
                <a:tc>
                  <a:txBody>
                    <a:bodyPr/>
                    <a:lstStyle/>
                    <a:p>
                      <a:pPr marL="0" marR="0" lvl="0" indent="0" algn="l" rtl="0">
                        <a:spcBef>
                          <a:spcPts val="0"/>
                        </a:spcBef>
                        <a:spcAft>
                          <a:spcPts val="0"/>
                        </a:spcAft>
                        <a:buNone/>
                      </a:pPr>
                      <a:r>
                        <a:rPr lang="en-GB" sz="1800"/>
                        <a:t>1 year</a:t>
                      </a:r>
                      <a:endParaRPr/>
                    </a:p>
                  </a:txBody>
                  <a:tcPr marL="91450" marR="91450" marT="45725" marB="45725"/>
                </a:tc>
                <a:tc>
                  <a:txBody>
                    <a:bodyPr/>
                    <a:lstStyle/>
                    <a:p>
                      <a:pPr marL="0" marR="0" lvl="0" indent="0" algn="l" rtl="0">
                        <a:spcBef>
                          <a:spcPts val="0"/>
                        </a:spcBef>
                        <a:spcAft>
                          <a:spcPts val="0"/>
                        </a:spcAft>
                        <a:buNone/>
                      </a:pPr>
                      <a:r>
                        <a:rPr lang="en-GB" sz="1800"/>
                        <a:t>3 year</a:t>
                      </a:r>
                      <a:endParaRPr/>
                    </a:p>
                  </a:txBody>
                  <a:tcPr marL="91450" marR="91450" marT="45725" marB="45725"/>
                </a:tc>
                <a:tc>
                  <a:txBody>
                    <a:bodyPr/>
                    <a:lstStyle/>
                    <a:p>
                      <a:pPr marL="0" marR="0" lvl="0" indent="0" algn="l" rtl="0">
                        <a:spcBef>
                          <a:spcPts val="0"/>
                        </a:spcBef>
                        <a:spcAft>
                          <a:spcPts val="0"/>
                        </a:spcAft>
                        <a:buNone/>
                      </a:pPr>
                      <a:r>
                        <a:rPr lang="en-GB" sz="1800"/>
                        <a:t>5 year</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DBD</a:t>
                      </a:r>
                      <a:endParaRPr/>
                    </a:p>
                  </a:txBody>
                  <a:tcPr marL="91450" marR="91450" marT="45725" marB="45725"/>
                </a:tc>
                <a:tc>
                  <a:txBody>
                    <a:bodyPr/>
                    <a:lstStyle/>
                    <a:p>
                      <a:pPr marL="0" marR="0" lvl="0" indent="0" algn="l" rtl="0">
                        <a:spcBef>
                          <a:spcPts val="0"/>
                        </a:spcBef>
                        <a:spcAft>
                          <a:spcPts val="0"/>
                        </a:spcAft>
                        <a:buNone/>
                      </a:pPr>
                      <a:r>
                        <a:rPr lang="en-GB" sz="1800" b="0" i="0">
                          <a:solidFill>
                            <a:schemeClr val="dk1"/>
                          </a:solidFill>
                          <a:latin typeface="Calibri"/>
                          <a:ea typeface="Calibri"/>
                          <a:cs typeface="Calibri"/>
                          <a:sym typeface="Calibri"/>
                        </a:rPr>
                        <a:t>90%</a:t>
                      </a:r>
                      <a:endParaRPr sz="1800"/>
                    </a:p>
                  </a:txBody>
                  <a:tcPr marL="91450" marR="91450" marT="45725" marB="45725"/>
                </a:tc>
                <a:tc>
                  <a:txBody>
                    <a:bodyPr/>
                    <a:lstStyle/>
                    <a:p>
                      <a:pPr marL="0" marR="0" lvl="0" indent="0" algn="l" rtl="0">
                        <a:spcBef>
                          <a:spcPts val="0"/>
                        </a:spcBef>
                        <a:spcAft>
                          <a:spcPts val="0"/>
                        </a:spcAft>
                        <a:buNone/>
                      </a:pPr>
                      <a:r>
                        <a:rPr lang="en-GB" sz="1800"/>
                        <a:t>85%</a:t>
                      </a:r>
                      <a:endParaRPr/>
                    </a:p>
                  </a:txBody>
                  <a:tcPr marL="91450" marR="91450" marT="45725" marB="45725"/>
                </a:tc>
                <a:tc>
                  <a:txBody>
                    <a:bodyPr/>
                    <a:lstStyle/>
                    <a:p>
                      <a:pPr marL="0" marR="0" lvl="0" indent="0" algn="l" rtl="0">
                        <a:spcBef>
                          <a:spcPts val="0"/>
                        </a:spcBef>
                        <a:spcAft>
                          <a:spcPts val="0"/>
                        </a:spcAft>
                        <a:buNone/>
                      </a:pPr>
                      <a:r>
                        <a:rPr lang="en-GB" sz="1800"/>
                        <a:t>81%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DCD</a:t>
                      </a:r>
                      <a:endParaRPr/>
                    </a:p>
                  </a:txBody>
                  <a:tcPr marL="91450" marR="91450" marT="45725" marB="45725"/>
                </a:tc>
                <a:tc>
                  <a:txBody>
                    <a:bodyPr/>
                    <a:lstStyle/>
                    <a:p>
                      <a:pPr marL="0" marR="0" lvl="0" indent="0" algn="l" rtl="0">
                        <a:spcBef>
                          <a:spcPts val="0"/>
                        </a:spcBef>
                        <a:spcAft>
                          <a:spcPts val="0"/>
                        </a:spcAft>
                        <a:buNone/>
                      </a:pPr>
                      <a:r>
                        <a:rPr lang="en-GB" sz="1800"/>
                        <a:t>89%</a:t>
                      </a:r>
                      <a:endParaRPr/>
                    </a:p>
                  </a:txBody>
                  <a:tcPr marL="91450" marR="91450" marT="45725" marB="45725"/>
                </a:tc>
                <a:tc>
                  <a:txBody>
                    <a:bodyPr/>
                    <a:lstStyle/>
                    <a:p>
                      <a:pPr marL="0" marR="0" lvl="0" indent="0" algn="l" rtl="0">
                        <a:spcBef>
                          <a:spcPts val="0"/>
                        </a:spcBef>
                        <a:spcAft>
                          <a:spcPts val="0"/>
                        </a:spcAft>
                        <a:buNone/>
                      </a:pPr>
                      <a:r>
                        <a:rPr lang="en-GB" sz="1800"/>
                        <a:t>84%</a:t>
                      </a:r>
                      <a:endParaRPr/>
                    </a:p>
                  </a:txBody>
                  <a:tcPr marL="91450" marR="91450" marT="45725" marB="45725"/>
                </a:tc>
                <a:tc>
                  <a:txBody>
                    <a:bodyPr/>
                    <a:lstStyle/>
                    <a:p>
                      <a:pPr marL="0" marR="0" lvl="0" indent="0" algn="l" rtl="0">
                        <a:spcBef>
                          <a:spcPts val="0"/>
                        </a:spcBef>
                        <a:spcAft>
                          <a:spcPts val="0"/>
                        </a:spcAft>
                        <a:buNone/>
                      </a:pPr>
                      <a:r>
                        <a:rPr lang="en-GB" sz="1800"/>
                        <a:t>80%</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56" name="Google Shape;156;p12"/>
          <p:cNvPicPr preferRelativeResize="0"/>
          <p:nvPr/>
        </p:nvPicPr>
        <p:blipFill rotWithShape="1">
          <a:blip r:embed="rId3">
            <a:alphaModFix/>
          </a:blip>
          <a:srcRect/>
          <a:stretch/>
        </p:blipFill>
        <p:spPr>
          <a:xfrm>
            <a:off x="1523999" y="265043"/>
            <a:ext cx="8640417" cy="50093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3"/>
          <p:cNvPicPr preferRelativeResize="0"/>
          <p:nvPr/>
        </p:nvPicPr>
        <p:blipFill rotWithShape="1">
          <a:blip r:embed="rId3">
            <a:alphaModFix/>
          </a:blip>
          <a:srcRect b="461"/>
          <a:stretch/>
        </p:blipFill>
        <p:spPr>
          <a:xfrm>
            <a:off x="20" y="1282"/>
            <a:ext cx="12191980" cy="6856718"/>
          </a:xfrm>
          <a:prstGeom prst="rect">
            <a:avLst/>
          </a:prstGeom>
          <a:noFill/>
          <a:ln>
            <a:noFill/>
          </a:ln>
        </p:spPr>
      </p:pic>
      <p:cxnSp>
        <p:nvCxnSpPr>
          <p:cNvPr id="3" name="Straight Connector 2">
            <a:extLst>
              <a:ext uri="{FF2B5EF4-FFF2-40B4-BE49-F238E27FC236}">
                <a16:creationId xmlns:a16="http://schemas.microsoft.com/office/drawing/2014/main" id="{CCF59DA4-2D6A-749F-EC9E-A3989C2E8993}"/>
              </a:ext>
            </a:extLst>
          </p:cNvPr>
          <p:cNvCxnSpPr>
            <a:cxnSpLocks/>
          </p:cNvCxnSpPr>
          <p:nvPr/>
        </p:nvCxnSpPr>
        <p:spPr>
          <a:xfrm>
            <a:off x="0" y="4598633"/>
            <a:ext cx="1087514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68877D4-EB39-3D76-D5D8-842E1D1680DE}"/>
              </a:ext>
            </a:extLst>
          </p:cNvPr>
          <p:cNvSpPr txBox="1"/>
          <p:nvPr/>
        </p:nvSpPr>
        <p:spPr>
          <a:xfrm>
            <a:off x="3914774" y="-99972"/>
            <a:ext cx="3971926" cy="461665"/>
          </a:xfrm>
          <a:prstGeom prst="rect">
            <a:avLst/>
          </a:prstGeom>
          <a:noFill/>
        </p:spPr>
        <p:txBody>
          <a:bodyPr wrap="square" rtlCol="0">
            <a:spAutoFit/>
          </a:bodyPr>
          <a:lstStyle/>
          <a:p>
            <a:r>
              <a:rPr lang="en-US" sz="2400" b="1" dirty="0"/>
              <a:t>Graft survival</a:t>
            </a:r>
          </a:p>
        </p:txBody>
      </p:sp>
      <p:sp>
        <p:nvSpPr>
          <p:cNvPr id="4" name="TextBox 3">
            <a:extLst>
              <a:ext uri="{FF2B5EF4-FFF2-40B4-BE49-F238E27FC236}">
                <a16:creationId xmlns:a16="http://schemas.microsoft.com/office/drawing/2014/main" id="{AF13AB8D-657F-3146-6D57-EE7D3A8D6380}"/>
              </a:ext>
            </a:extLst>
          </p:cNvPr>
          <p:cNvSpPr txBox="1"/>
          <p:nvPr/>
        </p:nvSpPr>
        <p:spPr>
          <a:xfrm>
            <a:off x="6096000" y="-72288"/>
            <a:ext cx="1533525" cy="461665"/>
          </a:xfrm>
          <a:prstGeom prst="rect">
            <a:avLst/>
          </a:prstGeom>
          <a:noFill/>
        </p:spPr>
        <p:txBody>
          <a:bodyPr wrap="square" rtlCol="0">
            <a:spAutoFit/>
          </a:bodyPr>
          <a:lstStyle/>
          <a:p>
            <a:r>
              <a:rPr lang="en-GB" sz="2400" b="1" dirty="0">
                <a:latin typeface="Times New Roman" panose="02020603050405020304" pitchFamily="18" charset="0"/>
                <a:cs typeface="Times New Roman" panose="02020603050405020304" pitchFamily="18" charset="0"/>
              </a:rPr>
              <a:t>5 years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4"/>
          <p:cNvPicPr preferRelativeResize="0"/>
          <p:nvPr/>
        </p:nvPicPr>
        <p:blipFill rotWithShape="1">
          <a:blip r:embed="rId3">
            <a:alphaModFix/>
          </a:blip>
          <a:srcRect b="461"/>
          <a:stretch/>
        </p:blipFill>
        <p:spPr>
          <a:xfrm>
            <a:off x="249780" y="198230"/>
            <a:ext cx="12191980" cy="6856718"/>
          </a:xfrm>
          <a:prstGeom prst="rect">
            <a:avLst/>
          </a:prstGeom>
          <a:noFill/>
          <a:ln>
            <a:noFill/>
          </a:ln>
        </p:spPr>
      </p:pic>
      <p:sp>
        <p:nvSpPr>
          <p:cNvPr id="167" name="Google Shape;167;p14"/>
          <p:cNvSpPr/>
          <p:nvPr/>
        </p:nvSpPr>
        <p:spPr>
          <a:xfrm>
            <a:off x="0" y="2152357"/>
            <a:ext cx="11535508" cy="56270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4"/>
          <p:cNvSpPr/>
          <p:nvPr/>
        </p:nvSpPr>
        <p:spPr>
          <a:xfrm>
            <a:off x="249780" y="5484055"/>
            <a:ext cx="11535508" cy="56270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 name="Straight Connector 1">
            <a:extLst>
              <a:ext uri="{FF2B5EF4-FFF2-40B4-BE49-F238E27FC236}">
                <a16:creationId xmlns:a16="http://schemas.microsoft.com/office/drawing/2014/main" id="{8593EDD6-D961-8D60-1D12-37A3EEF8350C}"/>
              </a:ext>
            </a:extLst>
          </p:cNvPr>
          <p:cNvCxnSpPr>
            <a:cxnSpLocks/>
          </p:cNvCxnSpPr>
          <p:nvPr/>
        </p:nvCxnSpPr>
        <p:spPr>
          <a:xfrm>
            <a:off x="249780" y="4785064"/>
            <a:ext cx="1087514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489C442-26CA-0C32-86A8-9A374805E367}"/>
              </a:ext>
            </a:extLst>
          </p:cNvPr>
          <p:cNvSpPr txBox="1"/>
          <p:nvPr/>
        </p:nvSpPr>
        <p:spPr>
          <a:xfrm>
            <a:off x="1679945" y="3901618"/>
            <a:ext cx="2966482" cy="461665"/>
          </a:xfrm>
          <a:prstGeom prst="rect">
            <a:avLst/>
          </a:prstGeom>
          <a:noFill/>
        </p:spPr>
        <p:txBody>
          <a:bodyPr wrap="square" rtlCol="0">
            <a:spAutoFit/>
          </a:bodyPr>
          <a:lstStyle/>
          <a:p>
            <a:r>
              <a:rPr lang="en-GB" sz="2400" dirty="0"/>
              <a:t>&lt; </a:t>
            </a:r>
            <a:r>
              <a:rPr lang="en-GB" dirty="0"/>
              <a:t> </a:t>
            </a:r>
            <a:r>
              <a:rPr lang="en-GB" sz="2400" dirty="0"/>
              <a:t>3 MM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15"/>
          <p:cNvGraphicFramePr/>
          <p:nvPr>
            <p:extLst>
              <p:ext uri="{D42A27DB-BD31-4B8C-83A1-F6EECF244321}">
                <p14:modId xmlns:p14="http://schemas.microsoft.com/office/powerpoint/2010/main" val="2720845909"/>
              </p:ext>
            </p:extLst>
          </p:nvPr>
        </p:nvGraphicFramePr>
        <p:xfrm>
          <a:off x="211015" y="205047"/>
          <a:ext cx="11555625" cy="5581990"/>
        </p:xfrm>
        <a:graphic>
          <a:graphicData uri="http://schemas.openxmlformats.org/drawingml/2006/table">
            <a:tbl>
              <a:tblPr>
                <a:noFill/>
                <a:tableStyleId>{85BF891A-1B51-4099-AF33-4B18104C7844}</a:tableStyleId>
              </a:tblPr>
              <a:tblGrid>
                <a:gridCol w="3018575">
                  <a:extLst>
                    <a:ext uri="{9D8B030D-6E8A-4147-A177-3AD203B41FA5}">
                      <a16:colId xmlns:a16="http://schemas.microsoft.com/office/drawing/2014/main" val="20000"/>
                    </a:ext>
                  </a:extLst>
                </a:gridCol>
                <a:gridCol w="1359075">
                  <a:extLst>
                    <a:ext uri="{9D8B030D-6E8A-4147-A177-3AD203B41FA5}">
                      <a16:colId xmlns:a16="http://schemas.microsoft.com/office/drawing/2014/main" val="20001"/>
                    </a:ext>
                  </a:extLst>
                </a:gridCol>
                <a:gridCol w="1260375">
                  <a:extLst>
                    <a:ext uri="{9D8B030D-6E8A-4147-A177-3AD203B41FA5}">
                      <a16:colId xmlns:a16="http://schemas.microsoft.com/office/drawing/2014/main" val="20002"/>
                    </a:ext>
                  </a:extLst>
                </a:gridCol>
                <a:gridCol w="599425">
                  <a:extLst>
                    <a:ext uri="{9D8B030D-6E8A-4147-A177-3AD203B41FA5}">
                      <a16:colId xmlns:a16="http://schemas.microsoft.com/office/drawing/2014/main" val="20003"/>
                    </a:ext>
                  </a:extLst>
                </a:gridCol>
                <a:gridCol w="2103000">
                  <a:extLst>
                    <a:ext uri="{9D8B030D-6E8A-4147-A177-3AD203B41FA5}">
                      <a16:colId xmlns:a16="http://schemas.microsoft.com/office/drawing/2014/main" val="20004"/>
                    </a:ext>
                  </a:extLst>
                </a:gridCol>
                <a:gridCol w="1481125">
                  <a:extLst>
                    <a:ext uri="{9D8B030D-6E8A-4147-A177-3AD203B41FA5}">
                      <a16:colId xmlns:a16="http://schemas.microsoft.com/office/drawing/2014/main" val="20005"/>
                    </a:ext>
                  </a:extLst>
                </a:gridCol>
                <a:gridCol w="289600">
                  <a:extLst>
                    <a:ext uri="{9D8B030D-6E8A-4147-A177-3AD203B41FA5}">
                      <a16:colId xmlns:a16="http://schemas.microsoft.com/office/drawing/2014/main" val="20006"/>
                    </a:ext>
                  </a:extLst>
                </a:gridCol>
                <a:gridCol w="1444450">
                  <a:extLst>
                    <a:ext uri="{9D8B030D-6E8A-4147-A177-3AD203B41FA5}">
                      <a16:colId xmlns:a16="http://schemas.microsoft.com/office/drawing/2014/main" val="20007"/>
                    </a:ext>
                  </a:extLst>
                </a:gridCol>
              </a:tblGrid>
              <a:tr h="146375">
                <a:tc gridSpan="8">
                  <a:txBody>
                    <a:bodyPr/>
                    <a:lstStyle/>
                    <a:p>
                      <a:pPr marL="0" marR="0" lvl="0" indent="0" algn="l" rtl="0">
                        <a:spcBef>
                          <a:spcPts val="0"/>
                        </a:spcBef>
                        <a:spcAft>
                          <a:spcPts val="0"/>
                        </a:spcAft>
                        <a:buNone/>
                      </a:pPr>
                      <a:r>
                        <a:rPr lang="en-GB" sz="2400" b="1" dirty="0"/>
                        <a:t>Cox Logistic Regression </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6375">
                <a:tc gridSpan="4">
                  <a:txBody>
                    <a:bodyPr/>
                    <a:lstStyle/>
                    <a:p>
                      <a:pPr marL="0" marR="0" lvl="0" indent="0" algn="ctr"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2400"/>
                        <a:t>Wald Test</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7550">
                <a:tc>
                  <a:txBody>
                    <a:bodyPr/>
                    <a:lstStyle/>
                    <a:p>
                      <a:pPr marL="0" marR="0" lvl="0" indent="0" algn="ctr" rtl="0">
                        <a:spcBef>
                          <a:spcPts val="0"/>
                        </a:spcBef>
                        <a:spcAft>
                          <a:spcPts val="0"/>
                        </a:spcAft>
                        <a:buNone/>
                      </a:pPr>
                      <a:r>
                        <a:rPr lang="en-GB" sz="2400"/>
                        <a:t> </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a:t>Std Error</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GB" sz="2400"/>
                        <a:t>Odds Ratio</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GB" sz="2400"/>
                        <a:t>Wald Statistic</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GB" sz="2400"/>
                        <a:t>df</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GB" sz="2400"/>
                        <a:t>p</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900">
                <a:tc>
                  <a:txBody>
                    <a:bodyPr/>
                    <a:lstStyle/>
                    <a:p>
                      <a:pPr marL="0" marR="0" lvl="0" indent="0" algn="l" rtl="0">
                        <a:spcBef>
                          <a:spcPts val="0"/>
                        </a:spcBef>
                        <a:spcAft>
                          <a:spcPts val="0"/>
                        </a:spcAft>
                        <a:buNone/>
                      </a:pPr>
                      <a:r>
                        <a:rPr lang="en-GB" sz="2400"/>
                        <a:t>(Intercept)</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0.585</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0.090</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16.968</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&lt; .001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900">
                <a:tc>
                  <a:txBody>
                    <a:bodyPr/>
                    <a:lstStyle/>
                    <a:p>
                      <a:pPr marL="0" marR="0" lvl="0" indent="0" algn="l" rtl="0">
                        <a:spcBef>
                          <a:spcPts val="0"/>
                        </a:spcBef>
                        <a:spcAft>
                          <a:spcPts val="0"/>
                        </a:spcAft>
                        <a:buNone/>
                      </a:pPr>
                      <a:r>
                        <a:rPr lang="en-GB" sz="2400" dirty="0"/>
                        <a:t>RAGE &lt;75</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0.006</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0.977</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15.020</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&lt; .001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1750">
                <a:tc>
                  <a:txBody>
                    <a:bodyPr/>
                    <a:lstStyle/>
                    <a:p>
                      <a:pPr marL="0" marR="0" lvl="0" indent="0" algn="l" rtl="0">
                        <a:spcBef>
                          <a:spcPts val="0"/>
                        </a:spcBef>
                        <a:spcAft>
                          <a:spcPts val="0"/>
                        </a:spcAft>
                        <a:buNone/>
                      </a:pPr>
                      <a:r>
                        <a:rPr lang="en-GB" sz="2400" dirty="0"/>
                        <a:t>RBMI &lt;30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0.016</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0.962</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5.881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0.015</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75675">
                <a:tc>
                  <a:txBody>
                    <a:bodyPr/>
                    <a:lstStyle/>
                    <a:p>
                      <a:pPr marL="0" marR="0" lvl="0" indent="0" algn="l" rtl="0">
                        <a:spcBef>
                          <a:spcPts val="0"/>
                        </a:spcBef>
                        <a:spcAft>
                          <a:spcPts val="0"/>
                        </a:spcAft>
                        <a:buNone/>
                      </a:pPr>
                      <a:r>
                        <a:rPr lang="en-GB" sz="2400" dirty="0"/>
                        <a:t>DRET_CREAT &gt;100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0.002</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1.005</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8.099</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0.004</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65900">
                <a:tc>
                  <a:txBody>
                    <a:bodyPr/>
                    <a:lstStyle/>
                    <a:p>
                      <a:pPr marL="0" marR="0" lvl="0" indent="0" algn="l" rtl="0">
                        <a:spcBef>
                          <a:spcPts val="0"/>
                        </a:spcBef>
                        <a:spcAft>
                          <a:spcPts val="0"/>
                        </a:spcAft>
                        <a:buNone/>
                      </a:pPr>
                      <a:r>
                        <a:rPr lang="en-GB" sz="2400" dirty="0"/>
                        <a:t>CIT &gt;12 hr</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0.000</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10.014</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0.002</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65900">
                <a:tc>
                  <a:txBody>
                    <a:bodyPr/>
                    <a:lstStyle/>
                    <a:p>
                      <a:pPr marL="0" marR="0" lvl="0" indent="0" algn="l" rtl="0">
                        <a:spcBef>
                          <a:spcPts val="0"/>
                        </a:spcBef>
                        <a:spcAft>
                          <a:spcPts val="0"/>
                        </a:spcAft>
                        <a:buNone/>
                      </a:pPr>
                      <a:r>
                        <a:rPr lang="en-GB" sz="2400" dirty="0"/>
                        <a:t>Serum Creat 3 &gt;100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1.999</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0.285</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0.043</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65900">
                <a:tc>
                  <a:txBody>
                    <a:bodyPr/>
                    <a:lstStyle/>
                    <a:p>
                      <a:pPr marL="0" marR="0" lvl="0" indent="0" algn="l" rtl="0">
                        <a:spcBef>
                          <a:spcPts val="0"/>
                        </a:spcBef>
                        <a:spcAft>
                          <a:spcPts val="0"/>
                        </a:spcAft>
                        <a:buNone/>
                      </a:pPr>
                      <a:r>
                        <a:rPr lang="en-GB" sz="2400" dirty="0"/>
                        <a:t>Serum Creat 12 &gt;100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1.010</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83.431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&lt; .001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695225">
                <a:tc>
                  <a:txBody>
                    <a:bodyPr/>
                    <a:lstStyle/>
                    <a:p>
                      <a:pPr marL="0" marR="0" lvl="0" indent="0" algn="l" rtl="0">
                        <a:spcBef>
                          <a:spcPts val="0"/>
                        </a:spcBef>
                        <a:spcAft>
                          <a:spcPts val="0"/>
                        </a:spcAft>
                        <a:buNone/>
                      </a:pPr>
                      <a:r>
                        <a:rPr lang="en-GB" sz="2400" dirty="0"/>
                        <a:t>Rejection 3 </a:t>
                      </a:r>
                      <a:r>
                        <a:rPr lang="en-GB" sz="2400" dirty="0" err="1"/>
                        <a:t>mo</a:t>
                      </a:r>
                      <a:endParaRPr sz="2400"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0.188</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1.666</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7.369</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0.007</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695225">
                <a:tc>
                  <a:txBody>
                    <a:bodyPr/>
                    <a:lstStyle/>
                    <a:p>
                      <a:pPr marL="0" marR="0" lvl="0" indent="0" algn="l" rtl="0">
                        <a:spcBef>
                          <a:spcPts val="0"/>
                        </a:spcBef>
                        <a:spcAft>
                          <a:spcPts val="0"/>
                        </a:spcAft>
                        <a:buNone/>
                      </a:pPr>
                      <a:r>
                        <a:rPr lang="en-GB" sz="2400"/>
                        <a:t>Rejection 12 mo</a:t>
                      </a: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0.173</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a:t>1.018</a:t>
                      </a:r>
                      <a:endParaRPr/>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0.010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1</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GB" sz="2400" dirty="0"/>
                        <a:t>0.020</a:t>
                      </a:r>
                      <a:endParaRPr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46375">
                <a:tc gridSpan="8">
                  <a:txBody>
                    <a:bodyPr/>
                    <a:lstStyle/>
                    <a:p>
                      <a:pPr marL="0" marR="0" lvl="0" indent="0" algn="r" rtl="0">
                        <a:spcBef>
                          <a:spcPts val="0"/>
                        </a:spcBef>
                        <a:spcAft>
                          <a:spcPts val="0"/>
                        </a:spcAft>
                        <a:buNone/>
                      </a:pPr>
                      <a:endParaRPr sz="600" dirty="0"/>
                    </a:p>
                  </a:txBody>
                  <a:tcPr marL="30850" marR="30850" marT="15425" marB="15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174" name="Google Shape;174;p15"/>
          <p:cNvSpPr txBox="1"/>
          <p:nvPr/>
        </p:nvSpPr>
        <p:spPr>
          <a:xfrm>
            <a:off x="98475" y="6372664"/>
            <a:ext cx="15326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Odds of DGF and PNF in DCD Kidneys was significant ( 1.7 (1.5-1.44) p &lt;0-001, 1.2( 1.1- 1.6) p=0.02 respectively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AD579-07C7-41E4-1732-C53C2BEBAFF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spcBef>
                <a:spcPct val="0"/>
              </a:spcBef>
            </a:pPr>
            <a:r>
              <a:rPr lang="en-US" sz="4100" b="1" kern="1200" dirty="0">
                <a:solidFill>
                  <a:schemeClr val="tx1"/>
                </a:solidFill>
                <a:latin typeface="+mj-lt"/>
                <a:ea typeface="+mj-ea"/>
                <a:cs typeface="+mj-cs"/>
              </a:rPr>
              <a:t>Comparison of Outcomes by Recipient Age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B6193DE-AD1B-DEE9-A6CC-E2F265CE94AE}"/>
              </a:ext>
            </a:extLst>
          </p:cNvPr>
          <p:cNvGraphicFramePr>
            <a:graphicFrameLocks noGrp="1"/>
          </p:cNvGraphicFramePr>
          <p:nvPr>
            <p:extLst>
              <p:ext uri="{D42A27DB-BD31-4B8C-83A1-F6EECF244321}">
                <p14:modId xmlns:p14="http://schemas.microsoft.com/office/powerpoint/2010/main" val="2537917424"/>
              </p:ext>
            </p:extLst>
          </p:nvPr>
        </p:nvGraphicFramePr>
        <p:xfrm>
          <a:off x="1156194" y="2213594"/>
          <a:ext cx="9260744" cy="3653758"/>
        </p:xfrm>
        <a:graphic>
          <a:graphicData uri="http://schemas.openxmlformats.org/drawingml/2006/table">
            <a:tbl>
              <a:tblPr/>
              <a:tblGrid>
                <a:gridCol w="2647070">
                  <a:extLst>
                    <a:ext uri="{9D8B030D-6E8A-4147-A177-3AD203B41FA5}">
                      <a16:colId xmlns:a16="http://schemas.microsoft.com/office/drawing/2014/main" val="3640119247"/>
                    </a:ext>
                  </a:extLst>
                </a:gridCol>
                <a:gridCol w="2567018">
                  <a:extLst>
                    <a:ext uri="{9D8B030D-6E8A-4147-A177-3AD203B41FA5}">
                      <a16:colId xmlns:a16="http://schemas.microsoft.com/office/drawing/2014/main" val="2897402415"/>
                    </a:ext>
                  </a:extLst>
                </a:gridCol>
                <a:gridCol w="2555900">
                  <a:extLst>
                    <a:ext uri="{9D8B030D-6E8A-4147-A177-3AD203B41FA5}">
                      <a16:colId xmlns:a16="http://schemas.microsoft.com/office/drawing/2014/main" val="2849605878"/>
                    </a:ext>
                  </a:extLst>
                </a:gridCol>
                <a:gridCol w="1490756">
                  <a:extLst>
                    <a:ext uri="{9D8B030D-6E8A-4147-A177-3AD203B41FA5}">
                      <a16:colId xmlns:a16="http://schemas.microsoft.com/office/drawing/2014/main" val="4231561071"/>
                    </a:ext>
                  </a:extLst>
                </a:gridCol>
              </a:tblGrid>
              <a:tr h="947822">
                <a:tc>
                  <a:txBody>
                    <a:bodyPr/>
                    <a:lstStyle/>
                    <a:p>
                      <a:pPr algn="l" fontAlgn="ctr"/>
                      <a:r>
                        <a:rPr lang="en-GB" sz="2800" b="0" i="0" u="none" strike="noStrike" dirty="0">
                          <a:effectLst/>
                          <a:latin typeface="Calibri" panose="020F0502020204030204" pitchFamily="34" charset="0"/>
                          <a:cs typeface="Calibri" panose="020F0502020204030204" pitchFamily="34" charset="0"/>
                        </a:rPr>
                        <a:t>Outcome</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Recipients &lt;60 years</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Recipients ≥60 years</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p-value</a:t>
                      </a:r>
                    </a:p>
                  </a:txBody>
                  <a:tcPr marL="128084" marR="128084" marT="64042" marB="64042" anchor="ctr">
                    <a:lnL>
                      <a:noFill/>
                    </a:lnL>
                    <a:lnR>
                      <a:noFill/>
                    </a:lnR>
                    <a:lnT>
                      <a:noFill/>
                    </a:lnT>
                    <a:lnB>
                      <a:noFill/>
                    </a:lnB>
                    <a:noFill/>
                  </a:tcPr>
                </a:tc>
                <a:extLst>
                  <a:ext uri="{0D108BD9-81ED-4DB2-BD59-A6C34878D82A}">
                    <a16:rowId xmlns:a16="http://schemas.microsoft.com/office/drawing/2014/main" val="602094148"/>
                  </a:ext>
                </a:extLst>
              </a:tr>
              <a:tr h="947822">
                <a:tc>
                  <a:txBody>
                    <a:bodyPr/>
                    <a:lstStyle/>
                    <a:p>
                      <a:pPr algn="l" fontAlgn="ctr"/>
                      <a:r>
                        <a:rPr lang="en-GB" sz="2800" b="0" i="0" u="none" strike="noStrike" dirty="0">
                          <a:effectLst/>
                          <a:latin typeface="Calibri" panose="020F0502020204030204" pitchFamily="34" charset="0"/>
                          <a:cs typeface="Calibri" panose="020F0502020204030204" pitchFamily="34" charset="0"/>
                        </a:rPr>
                        <a:t>5-year graft survival</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83%</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78%</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p=0.01</a:t>
                      </a:r>
                    </a:p>
                  </a:txBody>
                  <a:tcPr marL="128084" marR="128084" marT="64042" marB="64042" anchor="ctr">
                    <a:lnL>
                      <a:noFill/>
                    </a:lnL>
                    <a:lnR>
                      <a:noFill/>
                    </a:lnR>
                    <a:lnT>
                      <a:noFill/>
                    </a:lnT>
                    <a:lnB>
                      <a:noFill/>
                    </a:lnB>
                    <a:noFill/>
                  </a:tcPr>
                </a:tc>
                <a:extLst>
                  <a:ext uri="{0D108BD9-81ED-4DB2-BD59-A6C34878D82A}">
                    <a16:rowId xmlns:a16="http://schemas.microsoft.com/office/drawing/2014/main" val="3899922132"/>
                  </a:ext>
                </a:extLst>
              </a:tr>
              <a:tr h="563570">
                <a:tc>
                  <a:txBody>
                    <a:bodyPr/>
                    <a:lstStyle/>
                    <a:p>
                      <a:pPr algn="l" fontAlgn="ctr"/>
                      <a:r>
                        <a:rPr lang="en-GB" sz="2800" b="0" i="0" u="none" strike="noStrike">
                          <a:effectLst/>
                          <a:latin typeface="Calibri" panose="020F0502020204030204" pitchFamily="34" charset="0"/>
                          <a:cs typeface="Calibri" panose="020F0502020204030204" pitchFamily="34" charset="0"/>
                        </a:rPr>
                        <a:t>DGF</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34%</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37%</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p=0.05</a:t>
                      </a:r>
                    </a:p>
                  </a:txBody>
                  <a:tcPr marL="128084" marR="128084" marT="64042" marB="64042" anchor="ctr">
                    <a:lnL>
                      <a:noFill/>
                    </a:lnL>
                    <a:lnR>
                      <a:noFill/>
                    </a:lnR>
                    <a:lnT>
                      <a:noFill/>
                    </a:lnT>
                    <a:lnB>
                      <a:noFill/>
                    </a:lnB>
                    <a:noFill/>
                  </a:tcPr>
                </a:tc>
                <a:extLst>
                  <a:ext uri="{0D108BD9-81ED-4DB2-BD59-A6C34878D82A}">
                    <a16:rowId xmlns:a16="http://schemas.microsoft.com/office/drawing/2014/main" val="1178608609"/>
                  </a:ext>
                </a:extLst>
              </a:tr>
              <a:tr h="563570">
                <a:tc>
                  <a:txBody>
                    <a:bodyPr/>
                    <a:lstStyle/>
                    <a:p>
                      <a:pPr algn="l" fontAlgn="ctr"/>
                      <a:r>
                        <a:rPr lang="en-GB" sz="2800" b="0" i="0" u="none" strike="noStrike">
                          <a:effectLst/>
                          <a:latin typeface="Calibri" panose="020F0502020204030204" pitchFamily="34" charset="0"/>
                          <a:cs typeface="Calibri" panose="020F0502020204030204" pitchFamily="34" charset="0"/>
                        </a:rPr>
                        <a:t>PNF</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2.8%</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3.2%</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p=0.04</a:t>
                      </a:r>
                    </a:p>
                  </a:txBody>
                  <a:tcPr marL="128084" marR="128084" marT="64042" marB="64042" anchor="ctr">
                    <a:lnL>
                      <a:noFill/>
                    </a:lnL>
                    <a:lnR>
                      <a:noFill/>
                    </a:lnR>
                    <a:lnT>
                      <a:noFill/>
                    </a:lnT>
                    <a:lnB>
                      <a:noFill/>
                    </a:lnB>
                    <a:noFill/>
                  </a:tcPr>
                </a:tc>
                <a:extLst>
                  <a:ext uri="{0D108BD9-81ED-4DB2-BD59-A6C34878D82A}">
                    <a16:rowId xmlns:a16="http://schemas.microsoft.com/office/drawing/2014/main" val="173393129"/>
                  </a:ext>
                </a:extLst>
              </a:tr>
              <a:tr h="563570">
                <a:tc>
                  <a:txBody>
                    <a:bodyPr/>
                    <a:lstStyle/>
                    <a:p>
                      <a:pPr algn="l" fontAlgn="ctr"/>
                      <a:r>
                        <a:rPr lang="en-GB" sz="2800" b="0" i="0" u="none" strike="noStrike">
                          <a:effectLst/>
                          <a:latin typeface="Calibri" panose="020F0502020204030204" pitchFamily="34" charset="0"/>
                          <a:cs typeface="Calibri" panose="020F0502020204030204" pitchFamily="34" charset="0"/>
                        </a:rPr>
                        <a:t>1-year rejection</a:t>
                      </a:r>
                    </a:p>
                  </a:txBody>
                  <a:tcPr marL="128084" marR="128084" marT="64042" marB="64042" anchor="ctr">
                    <a:lnL>
                      <a:noFill/>
                    </a:lnL>
                    <a:lnR>
                      <a:noFill/>
                    </a:lnR>
                    <a:lnT>
                      <a:noFill/>
                    </a:lnT>
                    <a:lnB>
                      <a:noFill/>
                    </a:lnB>
                    <a:noFill/>
                  </a:tcPr>
                </a:tc>
                <a:tc>
                  <a:txBody>
                    <a:bodyPr/>
                    <a:lstStyle/>
                    <a:p>
                      <a:pPr algn="l" fontAlgn="ctr"/>
                      <a:r>
                        <a:rPr lang="en-GB" sz="2800" b="0" i="0" u="none" strike="noStrike">
                          <a:effectLst/>
                          <a:latin typeface="Calibri" panose="020F0502020204030204" pitchFamily="34" charset="0"/>
                          <a:cs typeface="Calibri" panose="020F0502020204030204" pitchFamily="34" charset="0"/>
                        </a:rPr>
                        <a:t>5.7%</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6.3%</a:t>
                      </a:r>
                    </a:p>
                  </a:txBody>
                  <a:tcPr marL="128084" marR="128084" marT="64042" marB="64042" anchor="ctr">
                    <a:lnL>
                      <a:noFill/>
                    </a:lnL>
                    <a:lnR>
                      <a:noFill/>
                    </a:lnR>
                    <a:lnT>
                      <a:noFill/>
                    </a:lnT>
                    <a:lnB>
                      <a:noFill/>
                    </a:lnB>
                    <a:noFill/>
                  </a:tcPr>
                </a:tc>
                <a:tc>
                  <a:txBody>
                    <a:bodyPr/>
                    <a:lstStyle/>
                    <a:p>
                      <a:pPr algn="l" fontAlgn="ctr"/>
                      <a:r>
                        <a:rPr lang="en-GB" sz="2800" b="0" i="0" u="none" strike="noStrike" dirty="0">
                          <a:effectLst/>
                          <a:latin typeface="Calibri" panose="020F0502020204030204" pitchFamily="34" charset="0"/>
                          <a:cs typeface="Calibri" panose="020F0502020204030204" pitchFamily="34" charset="0"/>
                        </a:rPr>
                        <a:t>p=0.03</a:t>
                      </a:r>
                    </a:p>
                  </a:txBody>
                  <a:tcPr marL="128084" marR="128084" marT="64042" marB="64042" anchor="ctr">
                    <a:lnL>
                      <a:noFill/>
                    </a:lnL>
                    <a:lnR>
                      <a:noFill/>
                    </a:lnR>
                    <a:lnT>
                      <a:noFill/>
                    </a:lnT>
                    <a:lnB>
                      <a:noFill/>
                    </a:lnB>
                    <a:noFill/>
                  </a:tcPr>
                </a:tc>
                <a:extLst>
                  <a:ext uri="{0D108BD9-81ED-4DB2-BD59-A6C34878D82A}">
                    <a16:rowId xmlns:a16="http://schemas.microsoft.com/office/drawing/2014/main" val="4270997788"/>
                  </a:ext>
                </a:extLst>
              </a:tr>
            </a:tbl>
          </a:graphicData>
        </a:graphic>
      </p:graphicFrame>
    </p:spTree>
    <p:extLst>
      <p:ext uri="{BB962C8B-B14F-4D97-AF65-F5344CB8AC3E}">
        <p14:creationId xmlns:p14="http://schemas.microsoft.com/office/powerpoint/2010/main" val="21612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BE31C-C36A-3844-7E84-83581004E198}"/>
              </a:ext>
            </a:extLst>
          </p:cNvPr>
          <p:cNvSpPr>
            <a:spLocks noGrp="1"/>
          </p:cNvSpPr>
          <p:nvPr>
            <p:ph type="title"/>
          </p:nvPr>
        </p:nvSpPr>
        <p:spPr>
          <a:xfrm>
            <a:off x="0" y="417576"/>
            <a:ext cx="12258675" cy="1249394"/>
          </a:xfrm>
        </p:spPr>
        <p:txBody>
          <a:bodyPr vert="horz" lIns="91440" tIns="45720" rIns="91440" bIns="45720" rtlCol="0" anchor="ctr">
            <a:normAutofit/>
          </a:bodyPr>
          <a:lstStyle/>
          <a:p>
            <a:pPr algn="ctr">
              <a:spcBef>
                <a:spcPct val="0"/>
              </a:spcBef>
            </a:pPr>
            <a:r>
              <a:rPr lang="en-US" sz="4000" b="1" kern="1200" dirty="0">
                <a:solidFill>
                  <a:schemeClr val="tx1"/>
                </a:solidFill>
                <a:latin typeface="+mj-lt"/>
                <a:ea typeface="+mj-ea"/>
                <a:cs typeface="+mj-cs"/>
              </a:rPr>
              <a:t>Patient Survival Outcomes vs. Waitlisted Patients</a:t>
            </a: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CB2840A-641B-008B-1CF2-C41468C3D76F}"/>
              </a:ext>
            </a:extLst>
          </p:cNvPr>
          <p:cNvGraphicFramePr>
            <a:graphicFrameLocks noGrp="1"/>
          </p:cNvGraphicFramePr>
          <p:nvPr>
            <p:extLst>
              <p:ext uri="{D42A27DB-BD31-4B8C-83A1-F6EECF244321}">
                <p14:modId xmlns:p14="http://schemas.microsoft.com/office/powerpoint/2010/main" val="2822753859"/>
              </p:ext>
            </p:extLst>
          </p:nvPr>
        </p:nvGraphicFramePr>
        <p:xfrm>
          <a:off x="542925" y="3006020"/>
          <a:ext cx="10991851" cy="2841256"/>
        </p:xfrm>
        <a:graphic>
          <a:graphicData uri="http://schemas.openxmlformats.org/drawingml/2006/table">
            <a:tbl>
              <a:tblPr/>
              <a:tblGrid>
                <a:gridCol w="5008270">
                  <a:extLst>
                    <a:ext uri="{9D8B030D-6E8A-4147-A177-3AD203B41FA5}">
                      <a16:colId xmlns:a16="http://schemas.microsoft.com/office/drawing/2014/main" val="200754821"/>
                    </a:ext>
                  </a:extLst>
                </a:gridCol>
                <a:gridCol w="1994527">
                  <a:extLst>
                    <a:ext uri="{9D8B030D-6E8A-4147-A177-3AD203B41FA5}">
                      <a16:colId xmlns:a16="http://schemas.microsoft.com/office/drawing/2014/main" val="4197185694"/>
                    </a:ext>
                  </a:extLst>
                </a:gridCol>
                <a:gridCol w="1994527">
                  <a:extLst>
                    <a:ext uri="{9D8B030D-6E8A-4147-A177-3AD203B41FA5}">
                      <a16:colId xmlns:a16="http://schemas.microsoft.com/office/drawing/2014/main" val="3118544757"/>
                    </a:ext>
                  </a:extLst>
                </a:gridCol>
                <a:gridCol w="1994527">
                  <a:extLst>
                    <a:ext uri="{9D8B030D-6E8A-4147-A177-3AD203B41FA5}">
                      <a16:colId xmlns:a16="http://schemas.microsoft.com/office/drawing/2014/main" val="3692479403"/>
                    </a:ext>
                  </a:extLst>
                </a:gridCol>
              </a:tblGrid>
              <a:tr h="710314">
                <a:tc>
                  <a:txBody>
                    <a:bodyPr/>
                    <a:lstStyle/>
                    <a:p>
                      <a:pPr algn="l" fontAlgn="ctr"/>
                      <a:r>
                        <a:rPr lang="en-GB" sz="3300" b="0" i="0" u="none" strike="noStrike">
                          <a:effectLst/>
                          <a:latin typeface="Calibri" panose="020F0502020204030204" pitchFamily="34" charset="0"/>
                          <a:cs typeface="Calibri" panose="020F0502020204030204" pitchFamily="34" charset="0"/>
                        </a:rPr>
                        <a:t>Group</a:t>
                      </a:r>
                    </a:p>
                  </a:txBody>
                  <a:tcPr marL="167160" marR="167160" marT="83580" marB="83580" anchor="ctr">
                    <a:lnL>
                      <a:noFill/>
                    </a:lnL>
                    <a:lnR>
                      <a:noFill/>
                    </a:lnR>
                    <a:lnT>
                      <a:noFill/>
                    </a:lnT>
                    <a:lnB>
                      <a:noFill/>
                    </a:lnB>
                    <a:noFill/>
                  </a:tcPr>
                </a:tc>
                <a:tc>
                  <a:txBody>
                    <a:bodyPr/>
                    <a:lstStyle/>
                    <a:p>
                      <a:pPr algn="l" fontAlgn="ctr"/>
                      <a:r>
                        <a:rPr lang="en-GB" sz="3300" b="0" i="0" u="none" strike="noStrike" dirty="0">
                          <a:effectLst/>
                          <a:latin typeface="Calibri" panose="020F0502020204030204" pitchFamily="34" charset="0"/>
                          <a:cs typeface="Calibri" panose="020F0502020204030204" pitchFamily="34" charset="0"/>
                        </a:rPr>
                        <a:t>1-year</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3-year</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5-year</a:t>
                      </a:r>
                    </a:p>
                  </a:txBody>
                  <a:tcPr marL="167160" marR="167160" marT="83580" marB="83580" anchor="ctr">
                    <a:lnL>
                      <a:noFill/>
                    </a:lnL>
                    <a:lnR>
                      <a:noFill/>
                    </a:lnR>
                    <a:lnT>
                      <a:noFill/>
                    </a:lnT>
                    <a:lnB>
                      <a:noFill/>
                    </a:lnB>
                    <a:noFill/>
                  </a:tcPr>
                </a:tc>
                <a:extLst>
                  <a:ext uri="{0D108BD9-81ED-4DB2-BD59-A6C34878D82A}">
                    <a16:rowId xmlns:a16="http://schemas.microsoft.com/office/drawing/2014/main" val="1914079749"/>
                  </a:ext>
                </a:extLst>
              </a:tr>
              <a:tr h="710314">
                <a:tc>
                  <a:txBody>
                    <a:bodyPr/>
                    <a:lstStyle/>
                    <a:p>
                      <a:pPr algn="l" fontAlgn="ctr"/>
                      <a:r>
                        <a:rPr lang="en-GB" sz="3300" b="0" i="0" u="none" strike="noStrike" dirty="0">
                          <a:effectLst/>
                          <a:latin typeface="Calibri" panose="020F0502020204030204" pitchFamily="34" charset="0"/>
                          <a:cs typeface="Calibri" panose="020F0502020204030204" pitchFamily="34" charset="0"/>
                        </a:rPr>
                        <a:t>Recipients &lt;60 years</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96%</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92%</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87%</a:t>
                      </a:r>
                    </a:p>
                  </a:txBody>
                  <a:tcPr marL="167160" marR="167160" marT="83580" marB="83580" anchor="ctr">
                    <a:lnL>
                      <a:noFill/>
                    </a:lnL>
                    <a:lnR>
                      <a:noFill/>
                    </a:lnR>
                    <a:lnT>
                      <a:noFill/>
                    </a:lnT>
                    <a:lnB>
                      <a:noFill/>
                    </a:lnB>
                    <a:noFill/>
                  </a:tcPr>
                </a:tc>
                <a:extLst>
                  <a:ext uri="{0D108BD9-81ED-4DB2-BD59-A6C34878D82A}">
                    <a16:rowId xmlns:a16="http://schemas.microsoft.com/office/drawing/2014/main" val="562502632"/>
                  </a:ext>
                </a:extLst>
              </a:tr>
              <a:tr h="710314">
                <a:tc>
                  <a:txBody>
                    <a:bodyPr/>
                    <a:lstStyle/>
                    <a:p>
                      <a:pPr algn="l" fontAlgn="ctr"/>
                      <a:r>
                        <a:rPr lang="en-GB" sz="3300" b="0" i="0" u="none" strike="noStrike">
                          <a:effectLst/>
                          <a:latin typeface="Calibri" panose="020F0502020204030204" pitchFamily="34" charset="0"/>
                          <a:cs typeface="Calibri" panose="020F0502020204030204" pitchFamily="34" charset="0"/>
                        </a:rPr>
                        <a:t>Recipients ≥60 years</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94%</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88%</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83%</a:t>
                      </a:r>
                    </a:p>
                  </a:txBody>
                  <a:tcPr marL="167160" marR="167160" marT="83580" marB="83580" anchor="ctr">
                    <a:lnL>
                      <a:noFill/>
                    </a:lnL>
                    <a:lnR>
                      <a:noFill/>
                    </a:lnR>
                    <a:lnT>
                      <a:noFill/>
                    </a:lnT>
                    <a:lnB>
                      <a:noFill/>
                    </a:lnB>
                    <a:noFill/>
                  </a:tcPr>
                </a:tc>
                <a:extLst>
                  <a:ext uri="{0D108BD9-81ED-4DB2-BD59-A6C34878D82A}">
                    <a16:rowId xmlns:a16="http://schemas.microsoft.com/office/drawing/2014/main" val="604358429"/>
                  </a:ext>
                </a:extLst>
              </a:tr>
              <a:tr h="710314">
                <a:tc>
                  <a:txBody>
                    <a:bodyPr/>
                    <a:lstStyle/>
                    <a:p>
                      <a:pPr algn="l" fontAlgn="ctr"/>
                      <a:r>
                        <a:rPr lang="en-GB" sz="3300" b="0" i="0" u="none" strike="noStrike">
                          <a:effectLst/>
                          <a:latin typeface="Calibri" panose="020F0502020204030204" pitchFamily="34" charset="0"/>
                          <a:cs typeface="Calibri" panose="020F0502020204030204" pitchFamily="34" charset="0"/>
                        </a:rPr>
                        <a:t>Waitlisted patients*</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93%</a:t>
                      </a:r>
                    </a:p>
                  </a:txBody>
                  <a:tcPr marL="167160" marR="167160" marT="83580" marB="83580" anchor="ctr">
                    <a:lnL>
                      <a:noFill/>
                    </a:lnL>
                    <a:lnR>
                      <a:noFill/>
                    </a:lnR>
                    <a:lnT>
                      <a:noFill/>
                    </a:lnT>
                    <a:lnB>
                      <a:noFill/>
                    </a:lnB>
                    <a:noFill/>
                  </a:tcPr>
                </a:tc>
                <a:tc>
                  <a:txBody>
                    <a:bodyPr/>
                    <a:lstStyle/>
                    <a:p>
                      <a:pPr algn="l" fontAlgn="ctr"/>
                      <a:r>
                        <a:rPr lang="en-GB" sz="3300" b="0" i="0" u="none" strike="noStrike">
                          <a:effectLst/>
                          <a:latin typeface="Calibri" panose="020F0502020204030204" pitchFamily="34" charset="0"/>
                          <a:cs typeface="Calibri" panose="020F0502020204030204" pitchFamily="34" charset="0"/>
                        </a:rPr>
                        <a:t>85%</a:t>
                      </a:r>
                    </a:p>
                  </a:txBody>
                  <a:tcPr marL="167160" marR="167160" marT="83580" marB="83580" anchor="ctr">
                    <a:lnL>
                      <a:noFill/>
                    </a:lnL>
                    <a:lnR>
                      <a:noFill/>
                    </a:lnR>
                    <a:lnT>
                      <a:noFill/>
                    </a:lnT>
                    <a:lnB>
                      <a:noFill/>
                    </a:lnB>
                    <a:noFill/>
                  </a:tcPr>
                </a:tc>
                <a:tc>
                  <a:txBody>
                    <a:bodyPr/>
                    <a:lstStyle/>
                    <a:p>
                      <a:pPr algn="l" fontAlgn="ctr"/>
                      <a:r>
                        <a:rPr lang="en-GB" sz="3300" b="0" i="0" u="none" strike="noStrike" dirty="0">
                          <a:effectLst/>
                          <a:latin typeface="Calibri" panose="020F0502020204030204" pitchFamily="34" charset="0"/>
                          <a:cs typeface="Calibri" panose="020F0502020204030204" pitchFamily="34" charset="0"/>
                        </a:rPr>
                        <a:t>75%</a:t>
                      </a:r>
                    </a:p>
                  </a:txBody>
                  <a:tcPr marL="167160" marR="167160" marT="83580" marB="83580" anchor="ctr">
                    <a:lnL>
                      <a:noFill/>
                    </a:lnL>
                    <a:lnR>
                      <a:noFill/>
                    </a:lnR>
                    <a:lnT>
                      <a:noFill/>
                    </a:lnT>
                    <a:lnB>
                      <a:noFill/>
                    </a:lnB>
                    <a:noFill/>
                  </a:tcPr>
                </a:tc>
                <a:extLst>
                  <a:ext uri="{0D108BD9-81ED-4DB2-BD59-A6C34878D82A}">
                    <a16:rowId xmlns:a16="http://schemas.microsoft.com/office/drawing/2014/main" val="1426491160"/>
                  </a:ext>
                </a:extLst>
              </a:tr>
            </a:tbl>
          </a:graphicData>
        </a:graphic>
      </p:graphicFrame>
    </p:spTree>
    <p:extLst>
      <p:ext uri="{BB962C8B-B14F-4D97-AF65-F5344CB8AC3E}">
        <p14:creationId xmlns:p14="http://schemas.microsoft.com/office/powerpoint/2010/main" val="280766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E63F-004F-FC96-D267-D1F955BD36AD}"/>
              </a:ext>
            </a:extLst>
          </p:cNvPr>
          <p:cNvSpPr>
            <a:spLocks noGrp="1"/>
          </p:cNvSpPr>
          <p:nvPr>
            <p:ph type="title"/>
          </p:nvPr>
        </p:nvSpPr>
        <p:spPr>
          <a:xfrm>
            <a:off x="1030348" y="527784"/>
            <a:ext cx="10515600" cy="1325563"/>
          </a:xfrm>
        </p:spPr>
        <p:txBody>
          <a:bodyPr/>
          <a:lstStyle/>
          <a:p>
            <a:r>
              <a:rPr lang="en-GB" b="1" dirty="0"/>
              <a:t>Clinical Implications of the SUMMIT Study </a:t>
            </a:r>
          </a:p>
        </p:txBody>
      </p:sp>
      <p:sp>
        <p:nvSpPr>
          <p:cNvPr id="4" name="Rectangle 1">
            <a:extLst>
              <a:ext uri="{FF2B5EF4-FFF2-40B4-BE49-F238E27FC236}">
                <a16:creationId xmlns:a16="http://schemas.microsoft.com/office/drawing/2014/main" id="{82DE5E55-C87F-92F7-A61C-C69EC2BC30F2}"/>
              </a:ext>
            </a:extLst>
          </p:cNvPr>
          <p:cNvSpPr>
            <a:spLocks noGrp="1" noChangeArrowheads="1"/>
          </p:cNvSpPr>
          <p:nvPr>
            <p:ph type="body" idx="1"/>
          </p:nvPr>
        </p:nvSpPr>
        <p:spPr bwMode="auto">
          <a:xfrm>
            <a:off x="660646" y="2281892"/>
            <a:ext cx="1125500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D4 kidneys can achieve excellent outcomes with careful recipient selection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Potential to expand donor pool and increase transplantation access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Quantitative tools for estimating post-transplant prognosis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Guidance for optimizing donor-recipient matching </a:t>
            </a:r>
          </a:p>
        </p:txBody>
      </p:sp>
    </p:spTree>
    <p:extLst>
      <p:ext uri="{BB962C8B-B14F-4D97-AF65-F5344CB8AC3E}">
        <p14:creationId xmlns:p14="http://schemas.microsoft.com/office/powerpoint/2010/main" val="313676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Conclusion</a:t>
            </a:r>
            <a:endParaRPr b="1" dirty="0"/>
          </a:p>
        </p:txBody>
      </p:sp>
      <p:sp>
        <p:nvSpPr>
          <p:cNvPr id="185" name="Google Shape;18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dirty="0"/>
              <a:t>The MLA model accurately predicts variable of importance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There is no statistical difference in DCD versus DBD transplant survival outcomes for D4 kidneys</a:t>
            </a:r>
          </a:p>
          <a:p>
            <a:pPr marL="228600" lvl="0" indent="-228600" algn="l" rtl="0">
              <a:lnSpc>
                <a:spcPct val="90000"/>
              </a:lnSpc>
              <a:spcBef>
                <a:spcPts val="1000"/>
              </a:spcBef>
              <a:spcAft>
                <a:spcPts val="0"/>
              </a:spcAft>
              <a:buClr>
                <a:schemeClr val="dk1"/>
              </a:buClr>
              <a:buSzPts val="2800"/>
              <a:buChar char="•"/>
            </a:pPr>
            <a:endParaRPr lang="en-GB" dirty="0"/>
          </a:p>
          <a:p>
            <a:pPr marL="228600" lvl="0" indent="-228600" algn="l" rtl="0">
              <a:lnSpc>
                <a:spcPct val="90000"/>
              </a:lnSpc>
              <a:spcBef>
                <a:spcPts val="1000"/>
              </a:spcBef>
              <a:spcAft>
                <a:spcPts val="0"/>
              </a:spcAft>
              <a:buClr>
                <a:schemeClr val="dk1"/>
              </a:buClr>
              <a:buSzPts val="2800"/>
              <a:buChar char="•"/>
            </a:pPr>
            <a:r>
              <a:rPr lang="en-GB" dirty="0"/>
              <a:t>Potential to significantly increase transplantation access and improve patient outcomes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Validation of model with larger Registry data (UNOS)  is under progress</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8C17-C7C2-111E-B96D-6884AA1FF02D}"/>
              </a:ext>
            </a:extLst>
          </p:cNvPr>
          <p:cNvSpPr>
            <a:spLocks noGrp="1"/>
          </p:cNvSpPr>
          <p:nvPr>
            <p:ph type="title"/>
          </p:nvPr>
        </p:nvSpPr>
        <p:spPr/>
        <p:txBody>
          <a:bodyPr/>
          <a:lstStyle/>
          <a:p>
            <a:r>
              <a:rPr lang="en-GB" dirty="0"/>
              <a:t>What Next from Our Research Group</a:t>
            </a:r>
          </a:p>
        </p:txBody>
      </p:sp>
      <p:sp>
        <p:nvSpPr>
          <p:cNvPr id="3" name="Text Placeholder 2">
            <a:extLst>
              <a:ext uri="{FF2B5EF4-FFF2-40B4-BE49-F238E27FC236}">
                <a16:creationId xmlns:a16="http://schemas.microsoft.com/office/drawing/2014/main" id="{33BD6A80-41C7-2543-01FD-5B1218974F8B}"/>
              </a:ext>
            </a:extLst>
          </p:cNvPr>
          <p:cNvSpPr>
            <a:spLocks noGrp="1"/>
          </p:cNvSpPr>
          <p:nvPr>
            <p:ph type="body" idx="1"/>
          </p:nvPr>
        </p:nvSpPr>
        <p:spPr/>
        <p:txBody>
          <a:bodyPr/>
          <a:lstStyle/>
          <a:p>
            <a:pPr marL="114300" indent="0">
              <a:buNone/>
            </a:pPr>
            <a:endParaRPr lang="en-GB" dirty="0"/>
          </a:p>
          <a:p>
            <a:pPr marL="114300" indent="0">
              <a:buNone/>
            </a:pPr>
            <a:r>
              <a:rPr lang="en-GB" b="1" dirty="0"/>
              <a:t>PROFIT STUDY: Pr</a:t>
            </a:r>
            <a:r>
              <a:rPr lang="en-GB" dirty="0"/>
              <a:t>edictors </a:t>
            </a:r>
            <a:r>
              <a:rPr lang="en-GB" b="1" dirty="0"/>
              <a:t>o</a:t>
            </a:r>
            <a:r>
              <a:rPr lang="en-GB" dirty="0"/>
              <a:t>f Renal Graft </a:t>
            </a:r>
            <a:r>
              <a:rPr lang="en-GB" b="1" dirty="0"/>
              <a:t>F</a:t>
            </a:r>
            <a:r>
              <a:rPr lang="en-GB" dirty="0"/>
              <a:t>ailure in Benchmark Kidney </a:t>
            </a:r>
            <a:r>
              <a:rPr lang="en-GB" b="1" dirty="0"/>
              <a:t>T</a:t>
            </a:r>
            <a:r>
              <a:rPr lang="en-GB" dirty="0"/>
              <a:t>ransplant – A UK Transplant Registry Analysis</a:t>
            </a:r>
          </a:p>
          <a:p>
            <a:pPr marL="114300" indent="0">
              <a:buNone/>
            </a:pPr>
            <a:endParaRPr lang="en-GB" dirty="0"/>
          </a:p>
          <a:p>
            <a:pPr marL="114300" indent="0">
              <a:buNone/>
            </a:pPr>
            <a:r>
              <a:rPr lang="en-GB" dirty="0"/>
              <a:t>Analysis </a:t>
            </a:r>
            <a:r>
              <a:rPr lang="en-GB"/>
              <a:t>under way</a:t>
            </a:r>
            <a:endParaRPr lang="en-GB" dirty="0"/>
          </a:p>
        </p:txBody>
      </p:sp>
    </p:spTree>
    <p:extLst>
      <p:ext uri="{BB962C8B-B14F-4D97-AF65-F5344CB8AC3E}">
        <p14:creationId xmlns:p14="http://schemas.microsoft.com/office/powerpoint/2010/main" val="37036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Background</a:t>
            </a:r>
            <a:endParaRPr/>
          </a:p>
        </p:txBody>
      </p:sp>
      <p:sp>
        <p:nvSpPr>
          <p:cNvPr id="99" name="Google Shape;9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There has been a constant rise in donor age in the organ pool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The average donor quality has deteriorated over last decade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This has generated new challenges for optimising organ use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Henceforth allocation system now based on graft longevity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GB"/>
              <a:t>Thanks </a:t>
            </a:r>
            <a:endParaRPr/>
          </a:p>
        </p:txBody>
      </p:sp>
      <p:sp>
        <p:nvSpPr>
          <p:cNvPr id="191" name="Google Shape;191;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pic>
        <p:nvPicPr>
          <p:cNvPr id="3" name="Picture 2">
            <a:extLst>
              <a:ext uri="{FF2B5EF4-FFF2-40B4-BE49-F238E27FC236}">
                <a16:creationId xmlns:a16="http://schemas.microsoft.com/office/drawing/2014/main" id="{92B29BAD-B00C-9AF2-A624-25908ECFBA8E}"/>
              </a:ext>
            </a:extLst>
          </p:cNvPr>
          <p:cNvPicPr>
            <a:picLocks noChangeAspect="1"/>
          </p:cNvPicPr>
          <p:nvPr/>
        </p:nvPicPr>
        <p:blipFill>
          <a:blip r:embed="rId3"/>
          <a:stretch>
            <a:fillRect/>
          </a:stretch>
        </p:blipFill>
        <p:spPr>
          <a:xfrm>
            <a:off x="3442996" y="1446244"/>
            <a:ext cx="8749004" cy="4541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7C205-E104-6C7F-9E26-60584D5A4B0C}"/>
              </a:ext>
            </a:extLst>
          </p:cNvPr>
          <p:cNvPicPr>
            <a:picLocks noChangeAspect="1"/>
          </p:cNvPicPr>
          <p:nvPr/>
        </p:nvPicPr>
        <p:blipFill rotWithShape="1">
          <a:blip r:embed="rId2"/>
          <a:srcRect l="28520" t="17010" r="3061" b="26334"/>
          <a:stretch/>
        </p:blipFill>
        <p:spPr>
          <a:xfrm>
            <a:off x="123825" y="1083213"/>
            <a:ext cx="5772358" cy="3841212"/>
          </a:xfrm>
          <a:prstGeom prst="rect">
            <a:avLst/>
          </a:prstGeom>
          <a:solidFill>
            <a:schemeClr val="lt1"/>
          </a:solidFill>
        </p:spPr>
      </p:pic>
      <p:pic>
        <p:nvPicPr>
          <p:cNvPr id="9" name="Picture 8">
            <a:extLst>
              <a:ext uri="{FF2B5EF4-FFF2-40B4-BE49-F238E27FC236}">
                <a16:creationId xmlns:a16="http://schemas.microsoft.com/office/drawing/2014/main" id="{BB7BF8B9-FDCB-474C-41C6-745427EBB7CB}"/>
              </a:ext>
            </a:extLst>
          </p:cNvPr>
          <p:cNvPicPr>
            <a:picLocks noChangeAspect="1"/>
          </p:cNvPicPr>
          <p:nvPr/>
        </p:nvPicPr>
        <p:blipFill rotWithShape="1">
          <a:blip r:embed="rId3"/>
          <a:srcRect l="29453" t="21587" r="3203" b="26779"/>
          <a:stretch/>
        </p:blipFill>
        <p:spPr>
          <a:xfrm>
            <a:off x="6295818" y="1083213"/>
            <a:ext cx="5573185" cy="3841212"/>
          </a:xfrm>
          <a:prstGeom prst="rect">
            <a:avLst/>
          </a:prstGeom>
        </p:spPr>
      </p:pic>
      <p:sp>
        <p:nvSpPr>
          <p:cNvPr id="6" name="Rectangle 5">
            <a:extLst>
              <a:ext uri="{FF2B5EF4-FFF2-40B4-BE49-F238E27FC236}">
                <a16:creationId xmlns:a16="http://schemas.microsoft.com/office/drawing/2014/main" id="{E1C0EA07-471F-A3EA-808E-F7B8E3FD8DAB}"/>
              </a:ext>
            </a:extLst>
          </p:cNvPr>
          <p:cNvSpPr/>
          <p:nvPr/>
        </p:nvSpPr>
        <p:spPr>
          <a:xfrm>
            <a:off x="838200" y="365125"/>
            <a:ext cx="393441" cy="315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E8051C0-4530-D66F-438C-6B6CBB6C9BF9}"/>
              </a:ext>
            </a:extLst>
          </p:cNvPr>
          <p:cNvSpPr/>
          <p:nvPr/>
        </p:nvSpPr>
        <p:spPr>
          <a:xfrm>
            <a:off x="838200" y="365125"/>
            <a:ext cx="393441" cy="315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521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11FCF5D-6AC0-74EC-8FB5-8F1526B49C22}"/>
              </a:ext>
            </a:extLst>
          </p:cNvPr>
          <p:cNvGraphicFramePr>
            <a:graphicFrameLocks noGrp="1"/>
          </p:cNvGraphicFramePr>
          <p:nvPr>
            <p:extLst>
              <p:ext uri="{D42A27DB-BD31-4B8C-83A1-F6EECF244321}">
                <p14:modId xmlns:p14="http://schemas.microsoft.com/office/powerpoint/2010/main" val="3256148364"/>
              </p:ext>
            </p:extLst>
          </p:nvPr>
        </p:nvGraphicFramePr>
        <p:xfrm>
          <a:off x="643466" y="782779"/>
          <a:ext cx="11338982" cy="5292444"/>
        </p:xfrm>
        <a:graphic>
          <a:graphicData uri="http://schemas.openxmlformats.org/drawingml/2006/table">
            <a:tbl>
              <a:tblPr/>
              <a:tblGrid>
                <a:gridCol w="3146752">
                  <a:extLst>
                    <a:ext uri="{9D8B030D-6E8A-4147-A177-3AD203B41FA5}">
                      <a16:colId xmlns:a16="http://schemas.microsoft.com/office/drawing/2014/main" val="1621073894"/>
                    </a:ext>
                  </a:extLst>
                </a:gridCol>
                <a:gridCol w="2036438">
                  <a:extLst>
                    <a:ext uri="{9D8B030D-6E8A-4147-A177-3AD203B41FA5}">
                      <a16:colId xmlns:a16="http://schemas.microsoft.com/office/drawing/2014/main" val="3168378804"/>
                    </a:ext>
                  </a:extLst>
                </a:gridCol>
                <a:gridCol w="3009040">
                  <a:extLst>
                    <a:ext uri="{9D8B030D-6E8A-4147-A177-3AD203B41FA5}">
                      <a16:colId xmlns:a16="http://schemas.microsoft.com/office/drawing/2014/main" val="2794092586"/>
                    </a:ext>
                  </a:extLst>
                </a:gridCol>
                <a:gridCol w="3146752">
                  <a:extLst>
                    <a:ext uri="{9D8B030D-6E8A-4147-A177-3AD203B41FA5}">
                      <a16:colId xmlns:a16="http://schemas.microsoft.com/office/drawing/2014/main" val="1116751972"/>
                    </a:ext>
                  </a:extLst>
                </a:gridCol>
              </a:tblGrid>
              <a:tr h="882074">
                <a:tc>
                  <a:txBody>
                    <a:bodyPr/>
                    <a:lstStyle/>
                    <a:p>
                      <a:r>
                        <a:rPr lang="en-GB" sz="2400" b="1" dirty="0">
                          <a:latin typeface="Calibri" panose="020F0502020204030204" pitchFamily="34" charset="0"/>
                          <a:cs typeface="Calibri" panose="020F0502020204030204" pitchFamily="34" charset="0"/>
                        </a:rPr>
                        <a:t>Outcome Measure</a:t>
                      </a:r>
                    </a:p>
                  </a:txBody>
                  <a:tcPr marL="119199" marR="119199" marT="59600" marB="59600" anchor="ctr">
                    <a:lnL>
                      <a:noFill/>
                    </a:lnL>
                    <a:lnR>
                      <a:noFill/>
                    </a:lnR>
                    <a:lnT>
                      <a:noFill/>
                    </a:lnT>
                    <a:lnB>
                      <a:noFill/>
                    </a:lnB>
                    <a:noFill/>
                  </a:tcPr>
                </a:tc>
                <a:tc>
                  <a:txBody>
                    <a:bodyPr/>
                    <a:lstStyle/>
                    <a:p>
                      <a:r>
                        <a:rPr lang="en-GB" sz="2400" b="1">
                          <a:latin typeface="Calibri" panose="020F0502020204030204" pitchFamily="34" charset="0"/>
                          <a:cs typeface="Calibri" panose="020F0502020204030204" pitchFamily="34" charset="0"/>
                        </a:rPr>
                        <a:t>KDPI &gt;85%</a:t>
                      </a:r>
                    </a:p>
                  </a:txBody>
                  <a:tcPr marL="119199" marR="119199" marT="59600" marB="59600" anchor="ctr">
                    <a:lnL>
                      <a:noFill/>
                    </a:lnL>
                    <a:lnR>
                      <a:noFill/>
                    </a:lnR>
                    <a:lnT>
                      <a:noFill/>
                    </a:lnT>
                    <a:lnB>
                      <a:noFill/>
                    </a:lnB>
                    <a:noFill/>
                  </a:tcPr>
                </a:tc>
                <a:tc>
                  <a:txBody>
                    <a:bodyPr/>
                    <a:lstStyle/>
                    <a:p>
                      <a:r>
                        <a:rPr lang="en-GB" sz="2400" b="1">
                          <a:latin typeface="Calibri" panose="020F0502020204030204" pitchFamily="34" charset="0"/>
                          <a:cs typeface="Calibri" panose="020F0502020204030204" pitchFamily="34" charset="0"/>
                        </a:rPr>
                        <a:t>Comparison (KDPI 0-20%)</a:t>
                      </a:r>
                    </a:p>
                  </a:txBody>
                  <a:tcPr marL="119199" marR="119199" marT="59600" marB="59600" anchor="ctr">
                    <a:lnL>
                      <a:noFill/>
                    </a:lnL>
                    <a:lnR>
                      <a:noFill/>
                    </a:lnR>
                    <a:lnT>
                      <a:noFill/>
                    </a:lnT>
                    <a:lnB>
                      <a:noFill/>
                    </a:lnB>
                    <a:noFill/>
                  </a:tcPr>
                </a:tc>
                <a:tc>
                  <a:txBody>
                    <a:bodyPr/>
                    <a:lstStyle/>
                    <a:p>
                      <a:r>
                        <a:rPr lang="en-GB" sz="2400" b="1" dirty="0">
                          <a:latin typeface="Calibri" panose="020F0502020204030204" pitchFamily="34" charset="0"/>
                          <a:cs typeface="Calibri" panose="020F0502020204030204" pitchFamily="34" charset="0"/>
                        </a:rPr>
                        <a:t>Source</a:t>
                      </a:r>
                    </a:p>
                  </a:txBody>
                  <a:tcPr marL="119199" marR="119199" marT="59600" marB="59600" anchor="ctr">
                    <a:lnL>
                      <a:noFill/>
                    </a:lnL>
                    <a:lnR>
                      <a:noFill/>
                    </a:lnR>
                    <a:lnT>
                      <a:noFill/>
                    </a:lnT>
                    <a:lnB>
                      <a:noFill/>
                    </a:lnB>
                    <a:noFill/>
                  </a:tcPr>
                </a:tc>
                <a:extLst>
                  <a:ext uri="{0D108BD9-81ED-4DB2-BD59-A6C34878D82A}">
                    <a16:rowId xmlns:a16="http://schemas.microsoft.com/office/drawing/2014/main" val="2391720067"/>
                  </a:ext>
                </a:extLst>
              </a:tr>
              <a:tr h="882074">
                <a:tc>
                  <a:txBody>
                    <a:bodyPr/>
                    <a:lstStyle/>
                    <a:p>
                      <a:r>
                        <a:rPr lang="en-GB" sz="2400" dirty="0">
                          <a:latin typeface="Calibri" panose="020F0502020204030204" pitchFamily="34" charset="0"/>
                          <a:cs typeface="Calibri" panose="020F0502020204030204" pitchFamily="34" charset="0"/>
                        </a:rPr>
                        <a:t>5-year graft survival</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55.7%</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78.1%</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OPTN/SRTR 2018 Annual Data Report</a:t>
                      </a:r>
                    </a:p>
                  </a:txBody>
                  <a:tcPr marL="119199" marR="119199" marT="59600" marB="59600" anchor="ctr">
                    <a:lnL>
                      <a:noFill/>
                    </a:lnL>
                    <a:lnR>
                      <a:noFill/>
                    </a:lnR>
                    <a:lnT>
                      <a:noFill/>
                    </a:lnT>
                    <a:lnB>
                      <a:noFill/>
                    </a:lnB>
                    <a:noFill/>
                  </a:tcPr>
                </a:tc>
                <a:extLst>
                  <a:ext uri="{0D108BD9-81ED-4DB2-BD59-A6C34878D82A}">
                    <a16:rowId xmlns:a16="http://schemas.microsoft.com/office/drawing/2014/main" val="3097764383"/>
                  </a:ext>
                </a:extLst>
              </a:tr>
              <a:tr h="882074">
                <a:tc>
                  <a:txBody>
                    <a:bodyPr/>
                    <a:lstStyle/>
                    <a:p>
                      <a:r>
                        <a:rPr lang="en-GB" sz="2400" dirty="0">
                          <a:latin typeface="Calibri" panose="020F0502020204030204" pitchFamily="34" charset="0"/>
                          <a:cs typeface="Calibri" panose="020F0502020204030204" pitchFamily="34" charset="0"/>
                        </a:rPr>
                        <a:t>5-year patient survival</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75.4%</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89.9%</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OPTN/SRTR 2018 Annual Data Report</a:t>
                      </a:r>
                    </a:p>
                  </a:txBody>
                  <a:tcPr marL="119199" marR="119199" marT="59600" marB="59600" anchor="ctr">
                    <a:lnL>
                      <a:noFill/>
                    </a:lnL>
                    <a:lnR>
                      <a:noFill/>
                    </a:lnR>
                    <a:lnT>
                      <a:noFill/>
                    </a:lnT>
                    <a:lnB>
                      <a:noFill/>
                    </a:lnB>
                    <a:noFill/>
                  </a:tcPr>
                </a:tc>
                <a:extLst>
                  <a:ext uri="{0D108BD9-81ED-4DB2-BD59-A6C34878D82A}">
                    <a16:rowId xmlns:a16="http://schemas.microsoft.com/office/drawing/2014/main" val="2914527746"/>
                  </a:ext>
                </a:extLst>
              </a:tr>
              <a:tr h="882074">
                <a:tc>
                  <a:txBody>
                    <a:bodyPr/>
                    <a:lstStyle/>
                    <a:p>
                      <a:r>
                        <a:rPr lang="en-GB" sz="2400">
                          <a:latin typeface="Calibri" panose="020F0502020204030204" pitchFamily="34" charset="0"/>
                          <a:cs typeface="Calibri" panose="020F0502020204030204" pitchFamily="34" charset="0"/>
                        </a:rPr>
                        <a:t>1-year acute rejection rate</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14.7%</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11.6%</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Massie et al., Am J Transplant, 2016</a:t>
                      </a:r>
                    </a:p>
                  </a:txBody>
                  <a:tcPr marL="119199" marR="119199" marT="59600" marB="59600" anchor="ctr">
                    <a:lnL>
                      <a:noFill/>
                    </a:lnL>
                    <a:lnR>
                      <a:noFill/>
                    </a:lnR>
                    <a:lnT>
                      <a:noFill/>
                    </a:lnT>
                    <a:lnB>
                      <a:noFill/>
                    </a:lnB>
                    <a:noFill/>
                  </a:tcPr>
                </a:tc>
                <a:extLst>
                  <a:ext uri="{0D108BD9-81ED-4DB2-BD59-A6C34878D82A}">
                    <a16:rowId xmlns:a16="http://schemas.microsoft.com/office/drawing/2014/main" val="4242691093"/>
                  </a:ext>
                </a:extLst>
              </a:tr>
              <a:tr h="882074">
                <a:tc>
                  <a:txBody>
                    <a:bodyPr/>
                    <a:lstStyle/>
                    <a:p>
                      <a:r>
                        <a:rPr lang="en-GB" sz="2400">
                          <a:latin typeface="Calibri" panose="020F0502020204030204" pitchFamily="34" charset="0"/>
                          <a:cs typeface="Calibri" panose="020F0502020204030204" pitchFamily="34" charset="0"/>
                        </a:rPr>
                        <a:t>Delayed graft function rate</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39.5%</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15.8%</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OPTN/SRTR 2018 Annual Data Report</a:t>
                      </a:r>
                    </a:p>
                  </a:txBody>
                  <a:tcPr marL="119199" marR="119199" marT="59600" marB="59600" anchor="ctr">
                    <a:lnL>
                      <a:noFill/>
                    </a:lnL>
                    <a:lnR>
                      <a:noFill/>
                    </a:lnR>
                    <a:lnT>
                      <a:noFill/>
                    </a:lnT>
                    <a:lnB>
                      <a:noFill/>
                    </a:lnB>
                    <a:noFill/>
                  </a:tcPr>
                </a:tc>
                <a:extLst>
                  <a:ext uri="{0D108BD9-81ED-4DB2-BD59-A6C34878D82A}">
                    <a16:rowId xmlns:a16="http://schemas.microsoft.com/office/drawing/2014/main" val="3705194171"/>
                  </a:ext>
                </a:extLst>
              </a:tr>
              <a:tr h="882074">
                <a:tc>
                  <a:txBody>
                    <a:bodyPr/>
                    <a:lstStyle/>
                    <a:p>
                      <a:r>
                        <a:rPr lang="en-GB" sz="2400">
                          <a:latin typeface="Calibri" panose="020F0502020204030204" pitchFamily="34" charset="0"/>
                          <a:cs typeface="Calibri" panose="020F0502020204030204" pitchFamily="34" charset="0"/>
                        </a:rPr>
                        <a:t>Median 1-year eGFR (mL/min/1.73m²)</a:t>
                      </a:r>
                    </a:p>
                  </a:txBody>
                  <a:tcPr marL="119199" marR="119199" marT="59600" marB="59600" anchor="ctr">
                    <a:lnL>
                      <a:noFill/>
                    </a:lnL>
                    <a:lnR>
                      <a:noFill/>
                    </a:lnR>
                    <a:lnT>
                      <a:noFill/>
                    </a:lnT>
                    <a:lnB>
                      <a:noFill/>
                    </a:lnB>
                    <a:noFill/>
                  </a:tcPr>
                </a:tc>
                <a:tc>
                  <a:txBody>
                    <a:bodyPr/>
                    <a:lstStyle/>
                    <a:p>
                      <a:r>
                        <a:rPr lang="en-GB" sz="2400">
                          <a:latin typeface="Calibri" panose="020F0502020204030204" pitchFamily="34" charset="0"/>
                          <a:cs typeface="Calibri" panose="020F0502020204030204" pitchFamily="34" charset="0"/>
                        </a:rPr>
                        <a:t>45.9</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61.2</a:t>
                      </a:r>
                    </a:p>
                  </a:txBody>
                  <a:tcPr marL="119199" marR="119199" marT="59600" marB="59600" anchor="ctr">
                    <a:lnL>
                      <a:noFill/>
                    </a:lnL>
                    <a:lnR>
                      <a:noFill/>
                    </a:lnR>
                    <a:lnT>
                      <a:noFill/>
                    </a:lnT>
                    <a:lnB>
                      <a:noFill/>
                    </a:lnB>
                    <a:noFill/>
                  </a:tcPr>
                </a:tc>
                <a:tc>
                  <a:txBody>
                    <a:bodyPr/>
                    <a:lstStyle/>
                    <a:p>
                      <a:r>
                        <a:rPr lang="en-GB" sz="2400" dirty="0">
                          <a:latin typeface="Calibri" panose="020F0502020204030204" pitchFamily="34" charset="0"/>
                          <a:cs typeface="Calibri" panose="020F0502020204030204" pitchFamily="34" charset="0"/>
                        </a:rPr>
                        <a:t>OPTN/SRTR 2018 Annual Data Report</a:t>
                      </a:r>
                    </a:p>
                  </a:txBody>
                  <a:tcPr marL="119199" marR="119199" marT="59600" marB="59600" anchor="ctr">
                    <a:lnL>
                      <a:noFill/>
                    </a:lnL>
                    <a:lnR>
                      <a:noFill/>
                    </a:lnR>
                    <a:lnT>
                      <a:noFill/>
                    </a:lnT>
                    <a:lnB>
                      <a:noFill/>
                    </a:lnB>
                    <a:noFill/>
                  </a:tcPr>
                </a:tc>
                <a:extLst>
                  <a:ext uri="{0D108BD9-81ED-4DB2-BD59-A6C34878D82A}">
                    <a16:rowId xmlns:a16="http://schemas.microsoft.com/office/drawing/2014/main" val="2736522837"/>
                  </a:ext>
                </a:extLst>
              </a:tr>
            </a:tbl>
          </a:graphicData>
        </a:graphic>
      </p:graphicFrame>
    </p:spTree>
    <p:extLst>
      <p:ext uri="{BB962C8B-B14F-4D97-AF65-F5344CB8AC3E}">
        <p14:creationId xmlns:p14="http://schemas.microsoft.com/office/powerpoint/2010/main" val="36035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1FE3CF77-A4F2-D78F-2A48-A30D1E324078}"/>
              </a:ext>
            </a:extLst>
          </p:cNvPr>
          <p:cNvSpPr>
            <a:spLocks noChangeArrowheads="1"/>
          </p:cNvSpPr>
          <p:nvPr/>
        </p:nvSpPr>
        <p:spPr bwMode="auto">
          <a:xfrm>
            <a:off x="638881" y="417576"/>
            <a:ext cx="10909640" cy="124939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4000" b="1" i="0" u="none" strike="noStrike" kern="1200" cap="none" normalizeH="0" baseline="0" dirty="0">
                <a:ln>
                  <a:noFill/>
                </a:ln>
                <a:solidFill>
                  <a:schemeClr val="tx1"/>
                </a:solidFill>
                <a:effectLst/>
                <a:latin typeface="Calibri" panose="020F0502020204030204" pitchFamily="34" charset="0"/>
                <a:ea typeface="+mj-ea"/>
                <a:cs typeface="Calibri" panose="020F0502020204030204" pitchFamily="34" charset="0"/>
              </a:rPr>
              <a:t>Cumulative Mortality Rates (%)</a:t>
            </a:r>
          </a:p>
          <a:p>
            <a:pPr marL="0" marR="0" lvl="0" indent="0" algn="ctr" eaLnBrk="1" fontAlgn="base" hangingPunct="1">
              <a:lnSpc>
                <a:spcPct val="90000"/>
              </a:lnSpc>
              <a:spcAft>
                <a:spcPts val="600"/>
              </a:spcAft>
              <a:buClrTx/>
              <a:buSzTx/>
              <a:tabLst/>
            </a:pPr>
            <a:endParaRPr kumimoji="0" lang="en-US" altLang="en-US" sz="5600" b="0" i="0" u="none" strike="noStrike" kern="1200" cap="none" normalizeH="0" baseline="0" dirty="0">
              <a:ln>
                <a:noFill/>
              </a:ln>
              <a:solidFill>
                <a:schemeClr val="tx1"/>
              </a:solidFill>
              <a:effectLst/>
              <a:latin typeface="+mj-lt"/>
              <a:ea typeface="+mj-ea"/>
              <a:cs typeface="+mj-cs"/>
            </a:endParaRP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2D10D14-423E-9EEC-CB82-5D3580763ACF}"/>
              </a:ext>
            </a:extLst>
          </p:cNvPr>
          <p:cNvGraphicFramePr>
            <a:graphicFrameLocks noGrp="1"/>
          </p:cNvGraphicFramePr>
          <p:nvPr>
            <p:extLst>
              <p:ext uri="{D42A27DB-BD31-4B8C-83A1-F6EECF244321}">
                <p14:modId xmlns:p14="http://schemas.microsoft.com/office/powerpoint/2010/main" val="3085698960"/>
              </p:ext>
            </p:extLst>
          </p:nvPr>
        </p:nvGraphicFramePr>
        <p:xfrm>
          <a:off x="1211738" y="2084546"/>
          <a:ext cx="9763925" cy="3802120"/>
        </p:xfrm>
        <a:graphic>
          <a:graphicData uri="http://schemas.openxmlformats.org/drawingml/2006/table">
            <a:tbl>
              <a:tblPr firstRow="1" bandRow="1"/>
              <a:tblGrid>
                <a:gridCol w="1391414">
                  <a:extLst>
                    <a:ext uri="{9D8B030D-6E8A-4147-A177-3AD203B41FA5}">
                      <a16:colId xmlns:a16="http://schemas.microsoft.com/office/drawing/2014/main" val="1255047941"/>
                    </a:ext>
                  </a:extLst>
                </a:gridCol>
                <a:gridCol w="2092900">
                  <a:extLst>
                    <a:ext uri="{9D8B030D-6E8A-4147-A177-3AD203B41FA5}">
                      <a16:colId xmlns:a16="http://schemas.microsoft.com/office/drawing/2014/main" val="2518574097"/>
                    </a:ext>
                  </a:extLst>
                </a:gridCol>
                <a:gridCol w="2092900">
                  <a:extLst>
                    <a:ext uri="{9D8B030D-6E8A-4147-A177-3AD203B41FA5}">
                      <a16:colId xmlns:a16="http://schemas.microsoft.com/office/drawing/2014/main" val="3890126070"/>
                    </a:ext>
                  </a:extLst>
                </a:gridCol>
                <a:gridCol w="2092900">
                  <a:extLst>
                    <a:ext uri="{9D8B030D-6E8A-4147-A177-3AD203B41FA5}">
                      <a16:colId xmlns:a16="http://schemas.microsoft.com/office/drawing/2014/main" val="3768594322"/>
                    </a:ext>
                  </a:extLst>
                </a:gridCol>
                <a:gridCol w="2093811">
                  <a:extLst>
                    <a:ext uri="{9D8B030D-6E8A-4147-A177-3AD203B41FA5}">
                      <a16:colId xmlns:a16="http://schemas.microsoft.com/office/drawing/2014/main" val="4174165210"/>
                    </a:ext>
                  </a:extLst>
                </a:gridCol>
              </a:tblGrid>
              <a:tr h="512337">
                <a:tc>
                  <a:txBody>
                    <a:bodyPr/>
                    <a:lstStyle/>
                    <a:p>
                      <a:pPr algn="l"/>
                      <a:r>
                        <a:rPr lang="en-GB" sz="2800" dirty="0">
                          <a:effectLst/>
                          <a:latin typeface="Calibri" panose="020F0502020204030204" pitchFamily="34" charset="0"/>
                          <a:cs typeface="Calibri" panose="020F0502020204030204" pitchFamily="34" charset="0"/>
                        </a:rPr>
                        <a:t>Year</a:t>
                      </a:r>
                    </a:p>
                  </a:txBody>
                  <a:tcPr marL="116440" marR="116440" marT="58220" marB="58220" anchor="ctr">
                    <a:lnL w="9525" cap="flat" cmpd="sng" algn="ctr">
                      <a:solidFill>
                        <a:srgbClr val="601F66"/>
                      </a:solidFill>
                      <a:prstDash val="solid"/>
                      <a:round/>
                      <a:headEnd type="none" w="med" len="med"/>
                      <a:tailEnd type="none" w="med" len="med"/>
                    </a:lnL>
                    <a:lnR w="9525" cap="flat" cmpd="sng" algn="ctr">
                      <a:solidFill>
                        <a:srgbClr val="502966"/>
                      </a:solidFill>
                      <a:prstDash val="solid"/>
                      <a:round/>
                      <a:headEnd type="none" w="med" len="med"/>
                      <a:tailEnd type="none" w="med" len="med"/>
                    </a:lnR>
                    <a:lnT w="9525" cap="flat" cmpd="sng" algn="ctr">
                      <a:solidFill>
                        <a:srgbClr val="601F66"/>
                      </a:solidFill>
                      <a:prstDash val="solid"/>
                      <a:round/>
                      <a:headEnd type="none" w="med" len="med"/>
                      <a:tailEnd type="none" w="med" len="med"/>
                    </a:lnT>
                    <a:lnB w="9525" cap="flat" cmpd="sng" algn="ctr">
                      <a:solidFill>
                        <a:srgbClr val="3034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0-20%</a:t>
                      </a:r>
                    </a:p>
                  </a:txBody>
                  <a:tcPr marL="116440" marR="116440" marT="58220" marB="58220" anchor="ctr">
                    <a:lnL w="9525" cap="flat" cmpd="sng" algn="ctr">
                      <a:solidFill>
                        <a:srgbClr val="502966"/>
                      </a:solidFill>
                      <a:prstDash val="solid"/>
                      <a:round/>
                      <a:headEnd type="none" w="med" len="med"/>
                      <a:tailEnd type="none" w="med" len="med"/>
                    </a:lnL>
                    <a:lnR w="9525" cap="flat" cmpd="sng" algn="ctr">
                      <a:solidFill>
                        <a:srgbClr val="E02C66"/>
                      </a:solidFill>
                      <a:prstDash val="solid"/>
                      <a:round/>
                      <a:headEnd type="none" w="med" len="med"/>
                      <a:tailEnd type="none" w="med" len="med"/>
                    </a:lnR>
                    <a:lnT w="9525" cap="flat" cmpd="sng" algn="ctr">
                      <a:solidFill>
                        <a:srgbClr val="502966"/>
                      </a:solidFill>
                      <a:prstDash val="solid"/>
                      <a:round/>
                      <a:headEnd type="none" w="med" len="med"/>
                      <a:tailEnd type="none" w="med" len="med"/>
                    </a:lnT>
                    <a:lnB w="9525" cap="flat" cmpd="sng" algn="ctr">
                      <a:solidFill>
                        <a:srgbClr val="C034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21-85%</a:t>
                      </a:r>
                    </a:p>
                  </a:txBody>
                  <a:tcPr marL="116440" marR="116440" marT="58220" marB="58220" anchor="ctr">
                    <a:lnL w="9525" cap="flat" cmpd="sng" algn="ctr">
                      <a:solidFill>
                        <a:srgbClr val="E02C66"/>
                      </a:solidFill>
                      <a:prstDash val="solid"/>
                      <a:round/>
                      <a:headEnd type="none" w="med" len="med"/>
                      <a:tailEnd type="none" w="med" len="med"/>
                    </a:lnL>
                    <a:lnR w="9525" cap="flat" cmpd="sng" algn="ctr">
                      <a:solidFill>
                        <a:srgbClr val="302B66"/>
                      </a:solidFill>
                      <a:prstDash val="solid"/>
                      <a:round/>
                      <a:headEnd type="none" w="med" len="med"/>
                      <a:tailEnd type="none" w="med" len="med"/>
                    </a:lnR>
                    <a:lnT w="9525" cap="flat" cmpd="sng" algn="ctr">
                      <a:solidFill>
                        <a:srgbClr val="E02C66"/>
                      </a:solidFill>
                      <a:prstDash val="solid"/>
                      <a:round/>
                      <a:headEnd type="none" w="med" len="med"/>
                      <a:tailEnd type="none" w="med" len="med"/>
                    </a:lnT>
                    <a:lnB w="9525" cap="flat" cmpd="sng" algn="ctr">
                      <a:solidFill>
                        <a:srgbClr val="F049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&gt;85%</a:t>
                      </a:r>
                    </a:p>
                  </a:txBody>
                  <a:tcPr marL="116440" marR="116440" marT="58220" marB="58220" anchor="ctr">
                    <a:lnL w="9525" cap="flat" cmpd="sng" algn="ctr">
                      <a:solidFill>
                        <a:srgbClr val="302B66"/>
                      </a:solidFill>
                      <a:prstDash val="solid"/>
                      <a:round/>
                      <a:headEnd type="none" w="med" len="med"/>
                      <a:tailEnd type="none" w="med" len="med"/>
                    </a:lnL>
                    <a:lnR w="9525" cap="flat" cmpd="sng" algn="ctr">
                      <a:solidFill>
                        <a:srgbClr val="703C66"/>
                      </a:solidFill>
                      <a:prstDash val="solid"/>
                      <a:round/>
                      <a:headEnd type="none" w="med" len="med"/>
                      <a:tailEnd type="none" w="med" len="med"/>
                    </a:lnR>
                    <a:lnT w="9525" cap="flat" cmpd="sng" algn="ctr">
                      <a:solidFill>
                        <a:srgbClr val="302B66"/>
                      </a:solidFill>
                      <a:prstDash val="solid"/>
                      <a:round/>
                      <a:headEnd type="none" w="med" len="med"/>
                      <a:tailEnd type="none" w="med" len="med"/>
                    </a:lnT>
                    <a:lnB w="9525" cap="flat" cmpd="sng" algn="ctr">
                      <a:solidFill>
                        <a:srgbClr val="2047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Waitlisted</a:t>
                      </a:r>
                    </a:p>
                  </a:txBody>
                  <a:tcPr marL="116440" marR="116440" marT="58220" marB="58220" anchor="ctr">
                    <a:lnL w="9525" cap="flat" cmpd="sng" algn="ctr">
                      <a:solidFill>
                        <a:srgbClr val="703C66"/>
                      </a:solidFill>
                      <a:prstDash val="solid"/>
                      <a:round/>
                      <a:headEnd type="none" w="med" len="med"/>
                      <a:tailEnd type="none" w="med" len="med"/>
                    </a:lnL>
                    <a:lnR w="9525" cap="flat" cmpd="sng" algn="ctr">
                      <a:solidFill>
                        <a:srgbClr val="703C66"/>
                      </a:solidFill>
                      <a:prstDash val="solid"/>
                      <a:round/>
                      <a:headEnd type="none" w="med" len="med"/>
                      <a:tailEnd type="none" w="med" len="med"/>
                    </a:lnR>
                    <a:lnT w="9525" cap="flat" cmpd="sng" algn="ctr">
                      <a:solidFill>
                        <a:srgbClr val="703C66"/>
                      </a:solidFill>
                      <a:prstDash val="solid"/>
                      <a:round/>
                      <a:headEnd type="none" w="med" len="med"/>
                      <a:tailEnd type="none" w="med" len="med"/>
                    </a:lnT>
                    <a:lnB w="9525" cap="flat" cmpd="sng" algn="ctr">
                      <a:solidFill>
                        <a:srgbClr val="504466"/>
                      </a:solidFill>
                      <a:prstDash val="solid"/>
                      <a:round/>
                      <a:headEnd type="none" w="med" len="med"/>
                      <a:tailEnd type="none" w="med" len="med"/>
                    </a:lnB>
                    <a:noFill/>
                  </a:tcPr>
                </a:tc>
                <a:extLst>
                  <a:ext uri="{0D108BD9-81ED-4DB2-BD59-A6C34878D82A}">
                    <a16:rowId xmlns:a16="http://schemas.microsoft.com/office/drawing/2014/main" val="4277689451"/>
                  </a:ext>
                </a:extLst>
              </a:tr>
              <a:tr h="512337">
                <a:tc>
                  <a:txBody>
                    <a:bodyPr/>
                    <a:lstStyle/>
                    <a:p>
                      <a:pPr algn="l"/>
                      <a:r>
                        <a:rPr lang="en-GB" sz="2800">
                          <a:effectLst/>
                          <a:latin typeface="Calibri" panose="020F0502020204030204" pitchFamily="34" charset="0"/>
                          <a:cs typeface="Calibri" panose="020F0502020204030204" pitchFamily="34" charset="0"/>
                        </a:rPr>
                        <a:t>0</a:t>
                      </a:r>
                    </a:p>
                  </a:txBody>
                  <a:tcPr marL="116440" marR="116440" marT="58220" marB="58220" anchor="ctr">
                    <a:lnL w="9525" cap="flat" cmpd="sng" algn="ctr">
                      <a:solidFill>
                        <a:srgbClr val="303466"/>
                      </a:solidFill>
                      <a:prstDash val="solid"/>
                      <a:round/>
                      <a:headEnd type="none" w="med" len="med"/>
                      <a:tailEnd type="none" w="med" len="med"/>
                    </a:lnL>
                    <a:lnR w="9525" cap="flat" cmpd="sng" algn="ctr">
                      <a:solidFill>
                        <a:srgbClr val="C03466"/>
                      </a:solidFill>
                      <a:prstDash val="solid"/>
                      <a:round/>
                      <a:headEnd type="none" w="med" len="med"/>
                      <a:tailEnd type="none" w="med" len="med"/>
                    </a:lnR>
                    <a:lnT w="9525" cap="flat" cmpd="sng" algn="ctr">
                      <a:solidFill>
                        <a:srgbClr val="303466"/>
                      </a:solidFill>
                      <a:prstDash val="solid"/>
                      <a:round/>
                      <a:headEnd type="none" w="med" len="med"/>
                      <a:tailEnd type="none" w="med" len="med"/>
                    </a:lnT>
                    <a:lnB w="9525" cap="flat" cmpd="sng" algn="ctr">
                      <a:solidFill>
                        <a:srgbClr val="0034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C03466"/>
                      </a:solidFill>
                      <a:prstDash val="solid"/>
                      <a:round/>
                      <a:headEnd type="none" w="med" len="med"/>
                      <a:tailEnd type="none" w="med" len="med"/>
                    </a:lnL>
                    <a:lnR w="9525" cap="flat" cmpd="sng" algn="ctr">
                      <a:solidFill>
                        <a:srgbClr val="F04966"/>
                      </a:solidFill>
                      <a:prstDash val="solid"/>
                      <a:round/>
                      <a:headEnd type="none" w="med" len="med"/>
                      <a:tailEnd type="none" w="med" len="med"/>
                    </a:lnR>
                    <a:lnT w="9525" cap="flat" cmpd="sng" algn="ctr">
                      <a:solidFill>
                        <a:srgbClr val="C03466"/>
                      </a:solidFill>
                      <a:prstDash val="solid"/>
                      <a:round/>
                      <a:headEnd type="none" w="med" len="med"/>
                      <a:tailEnd type="none" w="med" len="med"/>
                    </a:lnT>
                    <a:lnB w="9525" cap="flat" cmpd="sng" algn="ctr">
                      <a:solidFill>
                        <a:srgbClr val="C046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F04966"/>
                      </a:solidFill>
                      <a:prstDash val="solid"/>
                      <a:round/>
                      <a:headEnd type="none" w="med" len="med"/>
                      <a:tailEnd type="none" w="med" len="med"/>
                    </a:lnL>
                    <a:lnR w="9525" cap="flat" cmpd="sng" algn="ctr">
                      <a:solidFill>
                        <a:srgbClr val="204766"/>
                      </a:solidFill>
                      <a:prstDash val="solid"/>
                      <a:round/>
                      <a:headEnd type="none" w="med" len="med"/>
                      <a:tailEnd type="none" w="med" len="med"/>
                    </a:lnR>
                    <a:lnT w="9525" cap="flat" cmpd="sng" algn="ctr">
                      <a:solidFill>
                        <a:srgbClr val="F04966"/>
                      </a:solidFill>
                      <a:prstDash val="solid"/>
                      <a:round/>
                      <a:headEnd type="none" w="med" len="med"/>
                      <a:tailEnd type="none" w="med" len="med"/>
                    </a:lnT>
                    <a:lnB w="9525" cap="flat" cmpd="sng" algn="ctr">
                      <a:solidFill>
                        <a:srgbClr val="F055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204766"/>
                      </a:solidFill>
                      <a:prstDash val="solid"/>
                      <a:round/>
                      <a:headEnd type="none" w="med" len="med"/>
                      <a:tailEnd type="none" w="med" len="med"/>
                    </a:lnL>
                    <a:lnR w="9525" cap="flat" cmpd="sng" algn="ctr">
                      <a:solidFill>
                        <a:srgbClr val="504466"/>
                      </a:solidFill>
                      <a:prstDash val="solid"/>
                      <a:round/>
                      <a:headEnd type="none" w="med" len="med"/>
                      <a:tailEnd type="none" w="med" len="med"/>
                    </a:lnR>
                    <a:lnT w="9525" cap="flat" cmpd="sng" algn="ctr">
                      <a:solidFill>
                        <a:srgbClr val="204766"/>
                      </a:solidFill>
                      <a:prstDash val="solid"/>
                      <a:round/>
                      <a:headEnd type="none" w="med" len="med"/>
                      <a:tailEnd type="none" w="med" len="med"/>
                    </a:lnT>
                    <a:lnB w="9525" cap="flat" cmpd="sng" algn="ctr">
                      <a:solidFill>
                        <a:srgbClr val="A057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504466"/>
                      </a:solidFill>
                      <a:prstDash val="solid"/>
                      <a:round/>
                      <a:headEnd type="none" w="med" len="med"/>
                      <a:tailEnd type="none" w="med" len="med"/>
                    </a:lnL>
                    <a:lnR w="9525" cap="flat" cmpd="sng" algn="ctr">
                      <a:solidFill>
                        <a:srgbClr val="504466"/>
                      </a:solidFill>
                      <a:prstDash val="solid"/>
                      <a:round/>
                      <a:headEnd type="none" w="med" len="med"/>
                      <a:tailEnd type="none" w="med" len="med"/>
                    </a:lnR>
                    <a:lnT w="9525" cap="flat" cmpd="sng" algn="ctr">
                      <a:solidFill>
                        <a:srgbClr val="504466"/>
                      </a:solidFill>
                      <a:prstDash val="solid"/>
                      <a:round/>
                      <a:headEnd type="none" w="med" len="med"/>
                      <a:tailEnd type="none" w="med" len="med"/>
                    </a:lnT>
                    <a:lnB w="9525" cap="flat" cmpd="sng" algn="ctr">
                      <a:solidFill>
                        <a:srgbClr val="805066"/>
                      </a:solidFill>
                      <a:prstDash val="solid"/>
                      <a:round/>
                      <a:headEnd type="none" w="med" len="med"/>
                      <a:tailEnd type="none" w="med" len="med"/>
                    </a:lnB>
                    <a:noFill/>
                  </a:tcPr>
                </a:tc>
                <a:extLst>
                  <a:ext uri="{0D108BD9-81ED-4DB2-BD59-A6C34878D82A}">
                    <a16:rowId xmlns:a16="http://schemas.microsoft.com/office/drawing/2014/main" val="598310307"/>
                  </a:ext>
                </a:extLst>
              </a:tr>
              <a:tr h="512337">
                <a:tc>
                  <a:txBody>
                    <a:bodyPr/>
                    <a:lstStyle/>
                    <a:p>
                      <a:pPr algn="l"/>
                      <a:r>
                        <a:rPr lang="en-GB" sz="2800">
                          <a:effectLst/>
                          <a:latin typeface="Calibri" panose="020F0502020204030204" pitchFamily="34" charset="0"/>
                          <a:cs typeface="Calibri" panose="020F0502020204030204" pitchFamily="34" charset="0"/>
                        </a:rPr>
                        <a:t>1</a:t>
                      </a:r>
                    </a:p>
                  </a:txBody>
                  <a:tcPr marL="116440" marR="116440" marT="58220" marB="58220" anchor="ctr">
                    <a:lnL w="9525" cap="flat" cmpd="sng" algn="ctr">
                      <a:solidFill>
                        <a:srgbClr val="003466"/>
                      </a:solidFill>
                      <a:prstDash val="solid"/>
                      <a:round/>
                      <a:headEnd type="none" w="med" len="med"/>
                      <a:tailEnd type="none" w="med" len="med"/>
                    </a:lnL>
                    <a:lnR w="9525" cap="flat" cmpd="sng" algn="ctr">
                      <a:solidFill>
                        <a:srgbClr val="C04666"/>
                      </a:solidFill>
                      <a:prstDash val="solid"/>
                      <a:round/>
                      <a:headEnd type="none" w="med" len="med"/>
                      <a:tailEnd type="none" w="med" len="med"/>
                    </a:lnR>
                    <a:lnT w="9525" cap="flat" cmpd="sng" algn="ctr">
                      <a:solidFill>
                        <a:srgbClr val="003466"/>
                      </a:solidFill>
                      <a:prstDash val="solid"/>
                      <a:round/>
                      <a:headEnd type="none" w="med" len="med"/>
                      <a:tailEnd type="none" w="med" len="med"/>
                    </a:lnT>
                    <a:lnB w="9525" cap="flat" cmpd="sng" algn="ctr">
                      <a:solidFill>
                        <a:srgbClr val="C034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3.0</a:t>
                      </a:r>
                    </a:p>
                  </a:txBody>
                  <a:tcPr marL="116440" marR="116440" marT="58220" marB="58220" anchor="ctr">
                    <a:lnL w="9525" cap="flat" cmpd="sng" algn="ctr">
                      <a:solidFill>
                        <a:srgbClr val="C04666"/>
                      </a:solidFill>
                      <a:prstDash val="solid"/>
                      <a:round/>
                      <a:headEnd type="none" w="med" len="med"/>
                      <a:tailEnd type="none" w="med" len="med"/>
                    </a:lnL>
                    <a:lnR w="9525" cap="flat" cmpd="sng" algn="ctr">
                      <a:solidFill>
                        <a:srgbClr val="F05566"/>
                      </a:solidFill>
                      <a:prstDash val="solid"/>
                      <a:round/>
                      <a:headEnd type="none" w="med" len="med"/>
                      <a:tailEnd type="none" w="med" len="med"/>
                    </a:lnR>
                    <a:lnT w="9525" cap="flat" cmpd="sng" algn="ctr">
                      <a:solidFill>
                        <a:srgbClr val="C04666"/>
                      </a:solidFill>
                      <a:prstDash val="solid"/>
                      <a:round/>
                      <a:headEnd type="none" w="med" len="med"/>
                      <a:tailEnd type="none" w="med" len="med"/>
                    </a:lnT>
                    <a:lnB w="9525" cap="flat" cmpd="sng" algn="ctr">
                      <a:solidFill>
                        <a:srgbClr val="0043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4.5</a:t>
                      </a:r>
                    </a:p>
                  </a:txBody>
                  <a:tcPr marL="116440" marR="116440" marT="58220" marB="58220" anchor="ctr">
                    <a:lnL w="9525" cap="flat" cmpd="sng" algn="ctr">
                      <a:solidFill>
                        <a:srgbClr val="F05566"/>
                      </a:solidFill>
                      <a:prstDash val="solid"/>
                      <a:round/>
                      <a:headEnd type="none" w="med" len="med"/>
                      <a:tailEnd type="none" w="med" len="med"/>
                    </a:lnL>
                    <a:lnR w="9525" cap="flat" cmpd="sng" algn="ctr">
                      <a:solidFill>
                        <a:srgbClr val="A05766"/>
                      </a:solidFill>
                      <a:prstDash val="solid"/>
                      <a:round/>
                      <a:headEnd type="none" w="med" len="med"/>
                      <a:tailEnd type="none" w="med" len="med"/>
                    </a:lnR>
                    <a:lnT w="9525" cap="flat" cmpd="sng" algn="ctr">
                      <a:solidFill>
                        <a:srgbClr val="F05566"/>
                      </a:solidFill>
                      <a:prstDash val="solid"/>
                      <a:round/>
                      <a:headEnd type="none" w="med" len="med"/>
                      <a:tailEnd type="none" w="med" len="med"/>
                    </a:lnT>
                    <a:lnB w="9525" cap="flat" cmpd="sng" algn="ctr">
                      <a:solidFill>
                        <a:srgbClr val="8056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7.0</a:t>
                      </a:r>
                    </a:p>
                  </a:txBody>
                  <a:tcPr marL="116440" marR="116440" marT="58220" marB="58220" anchor="ctr">
                    <a:lnL w="9525" cap="flat" cmpd="sng" algn="ctr">
                      <a:solidFill>
                        <a:srgbClr val="A05766"/>
                      </a:solidFill>
                      <a:prstDash val="solid"/>
                      <a:round/>
                      <a:headEnd type="none" w="med" len="med"/>
                      <a:tailEnd type="none" w="med" len="med"/>
                    </a:lnL>
                    <a:lnR w="9525" cap="flat" cmpd="sng" algn="ctr">
                      <a:solidFill>
                        <a:srgbClr val="805066"/>
                      </a:solidFill>
                      <a:prstDash val="solid"/>
                      <a:round/>
                      <a:headEnd type="none" w="med" len="med"/>
                      <a:tailEnd type="none" w="med" len="med"/>
                    </a:lnR>
                    <a:lnT w="9525" cap="flat" cmpd="sng" algn="ctr">
                      <a:solidFill>
                        <a:srgbClr val="A05766"/>
                      </a:solidFill>
                      <a:prstDash val="solid"/>
                      <a:round/>
                      <a:headEnd type="none" w="med" len="med"/>
                      <a:tailEnd type="none" w="med" len="med"/>
                    </a:lnT>
                    <a:lnB w="9525" cap="flat" cmpd="sng" algn="ctr">
                      <a:solidFill>
                        <a:srgbClr val="306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8.5</a:t>
                      </a:r>
                    </a:p>
                  </a:txBody>
                  <a:tcPr marL="116440" marR="116440" marT="58220" marB="58220" anchor="ctr">
                    <a:lnL w="9525" cap="flat" cmpd="sng" algn="ctr">
                      <a:solidFill>
                        <a:srgbClr val="805066"/>
                      </a:solidFill>
                      <a:prstDash val="solid"/>
                      <a:round/>
                      <a:headEnd type="none" w="med" len="med"/>
                      <a:tailEnd type="none" w="med" len="med"/>
                    </a:lnL>
                    <a:lnR w="9525" cap="flat" cmpd="sng" algn="ctr">
                      <a:solidFill>
                        <a:srgbClr val="805066"/>
                      </a:solidFill>
                      <a:prstDash val="solid"/>
                      <a:round/>
                      <a:headEnd type="none" w="med" len="med"/>
                      <a:tailEnd type="none" w="med" len="med"/>
                    </a:lnR>
                    <a:lnT w="9525" cap="flat" cmpd="sng" algn="ctr">
                      <a:solidFill>
                        <a:srgbClr val="805066"/>
                      </a:solidFill>
                      <a:prstDash val="solid"/>
                      <a:round/>
                      <a:headEnd type="none" w="med" len="med"/>
                      <a:tailEnd type="none" w="med" len="med"/>
                    </a:lnT>
                    <a:lnB w="9525" cap="flat" cmpd="sng" algn="ctr">
                      <a:solidFill>
                        <a:srgbClr val="306166"/>
                      </a:solidFill>
                      <a:prstDash val="solid"/>
                      <a:round/>
                      <a:headEnd type="none" w="med" len="med"/>
                      <a:tailEnd type="none" w="med" len="med"/>
                    </a:lnB>
                    <a:noFill/>
                  </a:tcPr>
                </a:tc>
                <a:extLst>
                  <a:ext uri="{0D108BD9-81ED-4DB2-BD59-A6C34878D82A}">
                    <a16:rowId xmlns:a16="http://schemas.microsoft.com/office/drawing/2014/main" val="4107410710"/>
                  </a:ext>
                </a:extLst>
              </a:tr>
              <a:tr h="512337">
                <a:tc>
                  <a:txBody>
                    <a:bodyPr/>
                    <a:lstStyle/>
                    <a:p>
                      <a:pPr algn="l"/>
                      <a:r>
                        <a:rPr lang="en-GB" sz="2800">
                          <a:effectLst/>
                          <a:latin typeface="Calibri" panose="020F0502020204030204" pitchFamily="34" charset="0"/>
                          <a:cs typeface="Calibri" panose="020F0502020204030204" pitchFamily="34" charset="0"/>
                        </a:rPr>
                        <a:t>2</a:t>
                      </a:r>
                    </a:p>
                  </a:txBody>
                  <a:tcPr marL="116440" marR="116440" marT="58220" marB="58220" anchor="ctr">
                    <a:lnL w="9525" cap="flat" cmpd="sng" algn="ctr">
                      <a:solidFill>
                        <a:srgbClr val="C03466"/>
                      </a:solidFill>
                      <a:prstDash val="solid"/>
                      <a:round/>
                      <a:headEnd type="none" w="med" len="med"/>
                      <a:tailEnd type="none" w="med" len="med"/>
                    </a:lnL>
                    <a:lnR w="9525" cap="flat" cmpd="sng" algn="ctr">
                      <a:solidFill>
                        <a:srgbClr val="004366"/>
                      </a:solidFill>
                      <a:prstDash val="solid"/>
                      <a:round/>
                      <a:headEnd type="none" w="med" len="med"/>
                      <a:tailEnd type="none" w="med" len="med"/>
                    </a:lnR>
                    <a:lnT w="9525" cap="flat" cmpd="sng" algn="ctr">
                      <a:solidFill>
                        <a:srgbClr val="C03466"/>
                      </a:solidFill>
                      <a:prstDash val="solid"/>
                      <a:round/>
                      <a:headEnd type="none" w="med" len="med"/>
                      <a:tailEnd type="none" w="med" len="med"/>
                    </a:lnT>
                    <a:lnB w="9525" cap="flat" cmpd="sng" algn="ctr">
                      <a:solidFill>
                        <a:srgbClr val="5035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5.5</a:t>
                      </a:r>
                    </a:p>
                  </a:txBody>
                  <a:tcPr marL="116440" marR="116440" marT="58220" marB="58220" anchor="ctr">
                    <a:lnL w="9525" cap="flat" cmpd="sng" algn="ctr">
                      <a:solidFill>
                        <a:srgbClr val="004366"/>
                      </a:solidFill>
                      <a:prstDash val="solid"/>
                      <a:round/>
                      <a:headEnd type="none" w="med" len="med"/>
                      <a:tailEnd type="none" w="med" len="med"/>
                    </a:lnL>
                    <a:lnR w="9525" cap="flat" cmpd="sng" algn="ctr">
                      <a:solidFill>
                        <a:srgbClr val="805666"/>
                      </a:solidFill>
                      <a:prstDash val="solid"/>
                      <a:round/>
                      <a:headEnd type="none" w="med" len="med"/>
                      <a:tailEnd type="none" w="med" len="med"/>
                    </a:lnR>
                    <a:lnT w="9525" cap="flat" cmpd="sng" algn="ctr">
                      <a:solidFill>
                        <a:srgbClr val="004366"/>
                      </a:solidFill>
                      <a:prstDash val="solid"/>
                      <a:round/>
                      <a:headEnd type="none" w="med" len="med"/>
                      <a:tailEnd type="none" w="med" len="med"/>
                    </a:lnT>
                    <a:lnB w="9525" cap="flat" cmpd="sng" algn="ctr">
                      <a:solidFill>
                        <a:srgbClr val="2053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7.8</a:t>
                      </a:r>
                    </a:p>
                  </a:txBody>
                  <a:tcPr marL="116440" marR="116440" marT="58220" marB="58220" anchor="ctr">
                    <a:lnL w="9525" cap="flat" cmpd="sng" algn="ctr">
                      <a:solidFill>
                        <a:srgbClr val="8056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805666"/>
                      </a:solidFill>
                      <a:prstDash val="solid"/>
                      <a:round/>
                      <a:headEnd type="none" w="med" len="med"/>
                      <a:tailEnd type="none" w="med" len="med"/>
                    </a:lnT>
                    <a:lnB w="9525" cap="flat" cmpd="sng" algn="ctr">
                      <a:solidFill>
                        <a:srgbClr val="A060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12.0</a:t>
                      </a:r>
                    </a:p>
                  </a:txBody>
                  <a:tcPr marL="116440" marR="116440" marT="58220" marB="58220" anchor="ctr">
                    <a:lnL w="9525" cap="flat" cmpd="sng" algn="ctr">
                      <a:solidFill>
                        <a:srgbClr val="3061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306166"/>
                      </a:solidFill>
                      <a:prstDash val="solid"/>
                      <a:round/>
                      <a:headEnd type="none" w="med" len="med"/>
                      <a:tailEnd type="none" w="med" len="med"/>
                    </a:lnT>
                    <a:lnB w="9525" cap="flat" cmpd="sng" algn="ctr">
                      <a:solidFill>
                        <a:srgbClr val="F06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16.2</a:t>
                      </a:r>
                    </a:p>
                  </a:txBody>
                  <a:tcPr marL="116440" marR="116440" marT="58220" marB="58220" anchor="ctr">
                    <a:lnL w="9525" cap="flat" cmpd="sng" algn="ctr">
                      <a:solidFill>
                        <a:srgbClr val="3061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306166"/>
                      </a:solidFill>
                      <a:prstDash val="solid"/>
                      <a:round/>
                      <a:headEnd type="none" w="med" len="med"/>
                      <a:tailEnd type="none" w="med" len="med"/>
                    </a:lnT>
                    <a:lnB w="9525" cap="flat" cmpd="sng" algn="ctr">
                      <a:solidFill>
                        <a:srgbClr val="A06966"/>
                      </a:solidFill>
                      <a:prstDash val="solid"/>
                      <a:round/>
                      <a:headEnd type="none" w="med" len="med"/>
                      <a:tailEnd type="none" w="med" len="med"/>
                    </a:lnB>
                    <a:noFill/>
                  </a:tcPr>
                </a:tc>
                <a:extLst>
                  <a:ext uri="{0D108BD9-81ED-4DB2-BD59-A6C34878D82A}">
                    <a16:rowId xmlns:a16="http://schemas.microsoft.com/office/drawing/2014/main" val="738826359"/>
                  </a:ext>
                </a:extLst>
              </a:tr>
              <a:tr h="512337">
                <a:tc>
                  <a:txBody>
                    <a:bodyPr/>
                    <a:lstStyle/>
                    <a:p>
                      <a:pPr algn="l"/>
                      <a:r>
                        <a:rPr lang="en-GB" sz="2800">
                          <a:effectLst/>
                          <a:latin typeface="Calibri" panose="020F0502020204030204" pitchFamily="34" charset="0"/>
                          <a:cs typeface="Calibri" panose="020F0502020204030204" pitchFamily="34" charset="0"/>
                        </a:rPr>
                        <a:t>3</a:t>
                      </a:r>
                    </a:p>
                  </a:txBody>
                  <a:tcPr marL="116440" marR="116440" marT="58220" marB="58220" anchor="ctr">
                    <a:lnL w="9525" cap="flat" cmpd="sng" algn="ctr">
                      <a:solidFill>
                        <a:srgbClr val="503566"/>
                      </a:solidFill>
                      <a:prstDash val="solid"/>
                      <a:round/>
                      <a:headEnd type="none" w="med" len="med"/>
                      <a:tailEnd type="none" w="med" len="med"/>
                    </a:lnL>
                    <a:lnR w="9525" cap="flat" cmpd="sng" algn="ctr">
                      <a:solidFill>
                        <a:srgbClr val="205366"/>
                      </a:solidFill>
                      <a:prstDash val="solid"/>
                      <a:round/>
                      <a:headEnd type="none" w="med" len="med"/>
                      <a:tailEnd type="none" w="med" len="med"/>
                    </a:lnR>
                    <a:lnT w="9525" cap="flat" cmpd="sng" algn="ctr">
                      <a:solidFill>
                        <a:srgbClr val="503566"/>
                      </a:solidFill>
                      <a:prstDash val="solid"/>
                      <a:round/>
                      <a:headEnd type="none" w="med" len="med"/>
                      <a:tailEnd type="none" w="med" len="med"/>
                    </a:lnT>
                    <a:lnB w="9525" cap="flat" cmpd="sng" algn="ctr">
                      <a:solidFill>
                        <a:srgbClr val="403C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7.8</a:t>
                      </a:r>
                    </a:p>
                  </a:txBody>
                  <a:tcPr marL="116440" marR="116440" marT="58220" marB="58220" anchor="ctr">
                    <a:lnL w="9525" cap="flat" cmpd="sng" algn="ctr">
                      <a:solidFill>
                        <a:srgbClr val="205366"/>
                      </a:solidFill>
                      <a:prstDash val="solid"/>
                      <a:round/>
                      <a:headEnd type="none" w="med" len="med"/>
                      <a:tailEnd type="none" w="med" len="med"/>
                    </a:lnL>
                    <a:lnR w="9525" cap="flat" cmpd="sng" algn="ctr">
                      <a:solidFill>
                        <a:srgbClr val="A06066"/>
                      </a:solidFill>
                      <a:prstDash val="solid"/>
                      <a:round/>
                      <a:headEnd type="none" w="med" len="med"/>
                      <a:tailEnd type="none" w="med" len="med"/>
                    </a:lnR>
                    <a:lnT w="9525" cap="flat" cmpd="sng" algn="ctr">
                      <a:solidFill>
                        <a:srgbClr val="205366"/>
                      </a:solidFill>
                      <a:prstDash val="solid"/>
                      <a:round/>
                      <a:headEnd type="none" w="med" len="med"/>
                      <a:tailEnd type="none" w="med" len="med"/>
                    </a:lnT>
                    <a:lnB w="9525" cap="flat" cmpd="sng" algn="ctr">
                      <a:solidFill>
                        <a:srgbClr val="B05F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11.0</a:t>
                      </a:r>
                    </a:p>
                  </a:txBody>
                  <a:tcPr marL="116440" marR="116440" marT="58220" marB="58220" anchor="ctr">
                    <a:lnL w="9525" cap="flat" cmpd="sng" algn="ctr">
                      <a:solidFill>
                        <a:srgbClr val="A06066"/>
                      </a:solidFill>
                      <a:prstDash val="solid"/>
                      <a:round/>
                      <a:headEnd type="none" w="med" len="med"/>
                      <a:tailEnd type="none" w="med" len="med"/>
                    </a:lnL>
                    <a:lnR w="9525" cap="flat" cmpd="sng" algn="ctr">
                      <a:solidFill>
                        <a:srgbClr val="F06166"/>
                      </a:solidFill>
                      <a:prstDash val="solid"/>
                      <a:round/>
                      <a:headEnd type="none" w="med" len="med"/>
                      <a:tailEnd type="none" w="med" len="med"/>
                    </a:lnR>
                    <a:lnT w="9525" cap="flat" cmpd="sng" algn="ctr">
                      <a:solidFill>
                        <a:srgbClr val="A06066"/>
                      </a:solidFill>
                      <a:prstDash val="solid"/>
                      <a:round/>
                      <a:headEnd type="none" w="med" len="med"/>
                      <a:tailEnd type="none" w="med" len="med"/>
                    </a:lnT>
                    <a:lnB w="9525" cap="flat" cmpd="sng" algn="ctr">
                      <a:solidFill>
                        <a:srgbClr val="E065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17.0</a:t>
                      </a:r>
                    </a:p>
                  </a:txBody>
                  <a:tcPr marL="116440" marR="116440" marT="58220" marB="58220" anchor="ctr">
                    <a:lnL w="9525" cap="flat" cmpd="sng" algn="ctr">
                      <a:solidFill>
                        <a:srgbClr val="F06166"/>
                      </a:solidFill>
                      <a:prstDash val="solid"/>
                      <a:round/>
                      <a:headEnd type="none" w="med" len="med"/>
                      <a:tailEnd type="none" w="med" len="med"/>
                    </a:lnL>
                    <a:lnR w="9525" cap="flat" cmpd="sng" algn="ctr">
                      <a:solidFill>
                        <a:srgbClr val="A06966"/>
                      </a:solidFill>
                      <a:prstDash val="solid"/>
                      <a:round/>
                      <a:headEnd type="none" w="med" len="med"/>
                      <a:tailEnd type="none" w="med" len="med"/>
                    </a:lnR>
                    <a:lnT w="9525" cap="flat" cmpd="sng" algn="ctr">
                      <a:solidFill>
                        <a:srgbClr val="F06166"/>
                      </a:solidFill>
                      <a:prstDash val="solid"/>
                      <a:round/>
                      <a:headEnd type="none" w="med" len="med"/>
                      <a:tailEnd type="none" w="med" len="med"/>
                    </a:lnT>
                    <a:lnB w="9525" cap="flat" cmpd="sng" algn="ctr">
                      <a:solidFill>
                        <a:srgbClr val="0073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23.1</a:t>
                      </a:r>
                    </a:p>
                  </a:txBody>
                  <a:tcPr marL="116440" marR="116440" marT="58220" marB="58220" anchor="ctr">
                    <a:lnL w="9525" cap="flat" cmpd="sng" algn="ctr">
                      <a:solidFill>
                        <a:srgbClr val="A06966"/>
                      </a:solidFill>
                      <a:prstDash val="solid"/>
                      <a:round/>
                      <a:headEnd type="none" w="med" len="med"/>
                      <a:tailEnd type="none" w="med" len="med"/>
                    </a:lnL>
                    <a:lnR w="9525" cap="flat" cmpd="sng" algn="ctr">
                      <a:solidFill>
                        <a:srgbClr val="A06966"/>
                      </a:solidFill>
                      <a:prstDash val="solid"/>
                      <a:round/>
                      <a:headEnd type="none" w="med" len="med"/>
                      <a:tailEnd type="none" w="med" len="med"/>
                    </a:lnR>
                    <a:lnT w="9525" cap="flat" cmpd="sng" algn="ctr">
                      <a:solidFill>
                        <a:srgbClr val="A06966"/>
                      </a:solidFill>
                      <a:prstDash val="solid"/>
                      <a:round/>
                      <a:headEnd type="none" w="med" len="med"/>
                      <a:tailEnd type="none" w="med" len="med"/>
                    </a:lnT>
                    <a:lnB w="9525" cap="flat" cmpd="sng" algn="ctr">
                      <a:solidFill>
                        <a:srgbClr val="007666"/>
                      </a:solidFill>
                      <a:prstDash val="solid"/>
                      <a:round/>
                      <a:headEnd type="none" w="med" len="med"/>
                      <a:tailEnd type="none" w="med" len="med"/>
                    </a:lnB>
                    <a:noFill/>
                  </a:tcPr>
                </a:tc>
                <a:extLst>
                  <a:ext uri="{0D108BD9-81ED-4DB2-BD59-A6C34878D82A}">
                    <a16:rowId xmlns:a16="http://schemas.microsoft.com/office/drawing/2014/main" val="2078172668"/>
                  </a:ext>
                </a:extLst>
              </a:tr>
              <a:tr h="512337">
                <a:tc>
                  <a:txBody>
                    <a:bodyPr/>
                    <a:lstStyle/>
                    <a:p>
                      <a:pPr algn="l"/>
                      <a:r>
                        <a:rPr lang="en-GB" sz="2800">
                          <a:effectLst/>
                          <a:latin typeface="Calibri" panose="020F0502020204030204" pitchFamily="34" charset="0"/>
                          <a:cs typeface="Calibri" panose="020F0502020204030204" pitchFamily="34" charset="0"/>
                        </a:rPr>
                        <a:t>4</a:t>
                      </a:r>
                    </a:p>
                  </a:txBody>
                  <a:tcPr marL="116440" marR="116440" marT="58220" marB="58220" anchor="ctr">
                    <a:lnL w="9525" cap="flat" cmpd="sng" algn="ctr">
                      <a:solidFill>
                        <a:srgbClr val="403C66"/>
                      </a:solidFill>
                      <a:prstDash val="solid"/>
                      <a:round/>
                      <a:headEnd type="none" w="med" len="med"/>
                      <a:tailEnd type="none" w="med" len="med"/>
                    </a:lnL>
                    <a:lnR w="9525" cap="flat" cmpd="sng" algn="ctr">
                      <a:solidFill>
                        <a:srgbClr val="B05F66"/>
                      </a:solidFill>
                      <a:prstDash val="solid"/>
                      <a:round/>
                      <a:headEnd type="none" w="med" len="med"/>
                      <a:tailEnd type="none" w="med" len="med"/>
                    </a:lnR>
                    <a:lnT w="9525" cap="flat" cmpd="sng" algn="ctr">
                      <a:solidFill>
                        <a:srgbClr val="403C66"/>
                      </a:solidFill>
                      <a:prstDash val="solid"/>
                      <a:round/>
                      <a:headEnd type="none" w="med" len="med"/>
                      <a:tailEnd type="none" w="med" len="med"/>
                    </a:lnT>
                    <a:lnB w="9525" cap="flat" cmpd="sng" algn="ctr">
                      <a:solidFill>
                        <a:srgbClr val="0058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9.8</a:t>
                      </a:r>
                    </a:p>
                  </a:txBody>
                  <a:tcPr marL="116440" marR="116440" marT="58220" marB="58220" anchor="ctr">
                    <a:lnL w="9525" cap="flat" cmpd="sng" algn="ctr">
                      <a:solidFill>
                        <a:srgbClr val="B05F66"/>
                      </a:solidFill>
                      <a:prstDash val="solid"/>
                      <a:round/>
                      <a:headEnd type="none" w="med" len="med"/>
                      <a:tailEnd type="none" w="med" len="med"/>
                    </a:lnL>
                    <a:lnR w="9525" cap="flat" cmpd="sng" algn="ctr">
                      <a:solidFill>
                        <a:srgbClr val="E06566"/>
                      </a:solidFill>
                      <a:prstDash val="solid"/>
                      <a:round/>
                      <a:headEnd type="none" w="med" len="med"/>
                      <a:tailEnd type="none" w="med" len="med"/>
                    </a:lnR>
                    <a:lnT w="9525" cap="flat" cmpd="sng" algn="ctr">
                      <a:solidFill>
                        <a:srgbClr val="B05F66"/>
                      </a:solidFill>
                      <a:prstDash val="solid"/>
                      <a:round/>
                      <a:headEnd type="none" w="med" len="med"/>
                      <a:tailEnd type="none" w="med" len="med"/>
                    </a:lnT>
                    <a:lnB w="9525" cap="flat" cmpd="sng" algn="ctr">
                      <a:solidFill>
                        <a:srgbClr val="606D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14.0</a:t>
                      </a:r>
                    </a:p>
                  </a:txBody>
                  <a:tcPr marL="116440" marR="116440" marT="58220" marB="58220" anchor="ctr">
                    <a:lnL w="9525" cap="flat" cmpd="sng" algn="ctr">
                      <a:solidFill>
                        <a:srgbClr val="E06566"/>
                      </a:solidFill>
                      <a:prstDash val="solid"/>
                      <a:round/>
                      <a:headEnd type="none" w="med" len="med"/>
                      <a:tailEnd type="none" w="med" len="med"/>
                    </a:lnL>
                    <a:lnR w="9525" cap="flat" cmpd="sng" algn="ctr">
                      <a:solidFill>
                        <a:srgbClr val="007366"/>
                      </a:solidFill>
                      <a:prstDash val="solid"/>
                      <a:round/>
                      <a:headEnd type="none" w="med" len="med"/>
                      <a:tailEnd type="none" w="med" len="med"/>
                    </a:lnR>
                    <a:lnT w="9525" cap="flat" cmpd="sng" algn="ctr">
                      <a:solidFill>
                        <a:srgbClr val="E06566"/>
                      </a:solidFill>
                      <a:prstDash val="solid"/>
                      <a:round/>
                      <a:headEnd type="none" w="med" len="med"/>
                      <a:tailEnd type="none" w="med" len="med"/>
                    </a:lnT>
                    <a:lnB w="9525" cap="flat" cmpd="sng" algn="ctr">
                      <a:solidFill>
                        <a:srgbClr val="A081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22.0</a:t>
                      </a:r>
                    </a:p>
                  </a:txBody>
                  <a:tcPr marL="116440" marR="116440" marT="58220" marB="58220" anchor="ctr">
                    <a:lnL w="9525" cap="flat" cmpd="sng" algn="ctr">
                      <a:solidFill>
                        <a:srgbClr val="007366"/>
                      </a:solidFill>
                      <a:prstDash val="solid"/>
                      <a:round/>
                      <a:headEnd type="none" w="med" len="med"/>
                      <a:tailEnd type="none" w="med" len="med"/>
                    </a:lnL>
                    <a:lnR w="9525" cap="flat" cmpd="sng" algn="ctr">
                      <a:solidFill>
                        <a:srgbClr val="007666"/>
                      </a:solidFill>
                      <a:prstDash val="solid"/>
                      <a:round/>
                      <a:headEnd type="none" w="med" len="med"/>
                      <a:tailEnd type="none" w="med" len="med"/>
                    </a:lnR>
                    <a:lnT w="9525" cap="flat" cmpd="sng" algn="ctr">
                      <a:solidFill>
                        <a:srgbClr val="007366"/>
                      </a:solidFill>
                      <a:prstDash val="solid"/>
                      <a:round/>
                      <a:headEnd type="none" w="med" len="med"/>
                      <a:tailEnd type="none" w="med" len="med"/>
                    </a:lnT>
                    <a:lnB w="9525" cap="flat" cmpd="sng" algn="ctr">
                      <a:solidFill>
                        <a:srgbClr val="E0A865"/>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29.2</a:t>
                      </a:r>
                    </a:p>
                  </a:txBody>
                  <a:tcPr marL="116440" marR="116440" marT="58220" marB="58220" anchor="ctr">
                    <a:lnL w="9525" cap="flat" cmpd="sng" algn="ctr">
                      <a:solidFill>
                        <a:srgbClr val="007666"/>
                      </a:solidFill>
                      <a:prstDash val="solid"/>
                      <a:round/>
                      <a:headEnd type="none" w="med" len="med"/>
                      <a:tailEnd type="none" w="med" len="med"/>
                    </a:lnL>
                    <a:lnR w="9525" cap="flat" cmpd="sng" algn="ctr">
                      <a:solidFill>
                        <a:srgbClr val="007666"/>
                      </a:solidFill>
                      <a:prstDash val="solid"/>
                      <a:round/>
                      <a:headEnd type="none" w="med" len="med"/>
                      <a:tailEnd type="none" w="med" len="med"/>
                    </a:lnR>
                    <a:lnT w="9525" cap="flat" cmpd="sng" algn="ctr">
                      <a:solidFill>
                        <a:srgbClr val="007666"/>
                      </a:solidFill>
                      <a:prstDash val="solid"/>
                      <a:round/>
                      <a:headEnd type="none" w="med" len="med"/>
                      <a:tailEnd type="none" w="med" len="med"/>
                    </a:lnT>
                    <a:lnB w="9525" cap="flat" cmpd="sng" algn="ctr">
                      <a:solidFill>
                        <a:srgbClr val="70A965"/>
                      </a:solidFill>
                      <a:prstDash val="solid"/>
                      <a:round/>
                      <a:headEnd type="none" w="med" len="med"/>
                      <a:tailEnd type="none" w="med" len="med"/>
                    </a:lnB>
                    <a:noFill/>
                  </a:tcPr>
                </a:tc>
                <a:extLst>
                  <a:ext uri="{0D108BD9-81ED-4DB2-BD59-A6C34878D82A}">
                    <a16:rowId xmlns:a16="http://schemas.microsoft.com/office/drawing/2014/main" val="3718812533"/>
                  </a:ext>
                </a:extLst>
              </a:tr>
              <a:tr h="512337">
                <a:tc>
                  <a:txBody>
                    <a:bodyPr/>
                    <a:lstStyle/>
                    <a:p>
                      <a:pPr algn="l"/>
                      <a:r>
                        <a:rPr lang="en-GB" sz="2800">
                          <a:effectLst/>
                          <a:latin typeface="Calibri" panose="020F0502020204030204" pitchFamily="34" charset="0"/>
                          <a:cs typeface="Calibri" panose="020F0502020204030204" pitchFamily="34" charset="0"/>
                        </a:rPr>
                        <a:t>5</a:t>
                      </a:r>
                    </a:p>
                  </a:txBody>
                  <a:tcPr marL="116440" marR="116440" marT="58220" marB="58220" anchor="ctr">
                    <a:lnL w="9525" cap="flat" cmpd="sng" algn="ctr">
                      <a:solidFill>
                        <a:srgbClr val="005866"/>
                      </a:solidFill>
                      <a:prstDash val="solid"/>
                      <a:round/>
                      <a:headEnd type="none" w="med" len="med"/>
                      <a:tailEnd type="none" w="med" len="med"/>
                    </a:lnL>
                    <a:lnR w="9525" cap="flat" cmpd="sng" algn="ctr">
                      <a:solidFill>
                        <a:srgbClr val="606D66"/>
                      </a:solidFill>
                      <a:prstDash val="solid"/>
                      <a:round/>
                      <a:headEnd type="none" w="med" len="med"/>
                      <a:tailEnd type="none" w="med" len="med"/>
                    </a:lnR>
                    <a:lnT w="9525" cap="flat" cmpd="sng" algn="ctr">
                      <a:solidFill>
                        <a:srgbClr val="005866"/>
                      </a:solidFill>
                      <a:prstDash val="solid"/>
                      <a:round/>
                      <a:headEnd type="none" w="med" len="med"/>
                      <a:tailEnd type="none" w="med" len="med"/>
                    </a:lnT>
                    <a:lnB w="9525" cap="flat" cmpd="sng" algn="ctr">
                      <a:solidFill>
                        <a:srgbClr val="0058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11.9</a:t>
                      </a:r>
                    </a:p>
                  </a:txBody>
                  <a:tcPr marL="116440" marR="116440" marT="58220" marB="58220" anchor="ctr">
                    <a:lnL w="9525" cap="flat" cmpd="sng" algn="ctr">
                      <a:solidFill>
                        <a:srgbClr val="606D66"/>
                      </a:solidFill>
                      <a:prstDash val="solid"/>
                      <a:round/>
                      <a:headEnd type="none" w="med" len="med"/>
                      <a:tailEnd type="none" w="med" len="med"/>
                    </a:lnL>
                    <a:lnR w="9525" cap="flat" cmpd="sng" algn="ctr">
                      <a:solidFill>
                        <a:srgbClr val="A08166"/>
                      </a:solidFill>
                      <a:prstDash val="solid"/>
                      <a:round/>
                      <a:headEnd type="none" w="med" len="med"/>
                      <a:tailEnd type="none" w="med" len="med"/>
                    </a:lnR>
                    <a:lnT w="9525" cap="flat" cmpd="sng" algn="ctr">
                      <a:solidFill>
                        <a:srgbClr val="606D66"/>
                      </a:solidFill>
                      <a:prstDash val="solid"/>
                      <a:round/>
                      <a:headEnd type="none" w="med" len="med"/>
                      <a:tailEnd type="none" w="med" len="med"/>
                    </a:lnT>
                    <a:lnB w="9525" cap="flat" cmpd="sng" algn="ctr">
                      <a:solidFill>
                        <a:srgbClr val="606D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16.8</a:t>
                      </a:r>
                    </a:p>
                  </a:txBody>
                  <a:tcPr marL="116440" marR="116440" marT="58220" marB="58220" anchor="ctr">
                    <a:lnL w="9525" cap="flat" cmpd="sng" algn="ctr">
                      <a:solidFill>
                        <a:srgbClr val="A08166"/>
                      </a:solidFill>
                      <a:prstDash val="solid"/>
                      <a:round/>
                      <a:headEnd type="none" w="med" len="med"/>
                      <a:tailEnd type="none" w="med" len="med"/>
                    </a:lnL>
                    <a:lnR w="9525" cap="flat" cmpd="sng" algn="ctr">
                      <a:solidFill>
                        <a:srgbClr val="E0A865"/>
                      </a:solidFill>
                      <a:prstDash val="solid"/>
                      <a:round/>
                      <a:headEnd type="none" w="med" len="med"/>
                      <a:tailEnd type="none" w="med" len="med"/>
                    </a:lnR>
                    <a:lnT w="9525" cap="flat" cmpd="sng" algn="ctr">
                      <a:solidFill>
                        <a:srgbClr val="A08166"/>
                      </a:solidFill>
                      <a:prstDash val="solid"/>
                      <a:round/>
                      <a:headEnd type="none" w="med" len="med"/>
                      <a:tailEnd type="none" w="med" len="med"/>
                    </a:lnT>
                    <a:lnB w="9525" cap="flat" cmpd="sng" algn="ctr">
                      <a:solidFill>
                        <a:srgbClr val="A08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26.6</a:t>
                      </a:r>
                    </a:p>
                  </a:txBody>
                  <a:tcPr marL="116440" marR="116440" marT="58220" marB="58220" anchor="ctr">
                    <a:lnL w="9525" cap="flat" cmpd="sng" algn="ctr">
                      <a:solidFill>
                        <a:srgbClr val="E0A865"/>
                      </a:solidFill>
                      <a:prstDash val="solid"/>
                      <a:round/>
                      <a:headEnd type="none" w="med" len="med"/>
                      <a:tailEnd type="none" w="med" len="med"/>
                    </a:lnL>
                    <a:lnR w="9525" cap="flat" cmpd="sng" algn="ctr">
                      <a:solidFill>
                        <a:srgbClr val="70A965"/>
                      </a:solidFill>
                      <a:prstDash val="solid"/>
                      <a:round/>
                      <a:headEnd type="none" w="med" len="med"/>
                      <a:tailEnd type="none" w="med" len="med"/>
                    </a:lnR>
                    <a:lnT w="9525" cap="flat" cmpd="sng" algn="ctr">
                      <a:solidFill>
                        <a:srgbClr val="E0A865"/>
                      </a:solidFill>
                      <a:prstDash val="solid"/>
                      <a:round/>
                      <a:headEnd type="none" w="med" len="med"/>
                      <a:tailEnd type="none" w="med" len="med"/>
                    </a:lnT>
                    <a:lnB w="9525" cap="flat" cmpd="sng" algn="ctr">
                      <a:solidFill>
                        <a:srgbClr val="E0A865"/>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34.7</a:t>
                      </a:r>
                    </a:p>
                  </a:txBody>
                  <a:tcPr marL="116440" marR="116440" marT="58220" marB="58220" anchor="ctr">
                    <a:lnL w="9525" cap="flat" cmpd="sng" algn="ctr">
                      <a:solidFill>
                        <a:srgbClr val="70A965"/>
                      </a:solidFill>
                      <a:prstDash val="solid"/>
                      <a:round/>
                      <a:headEnd type="none" w="med" len="med"/>
                      <a:tailEnd type="none" w="med" len="med"/>
                    </a:lnL>
                    <a:lnR w="9525" cap="flat" cmpd="sng" algn="ctr">
                      <a:solidFill>
                        <a:srgbClr val="70A965"/>
                      </a:solidFill>
                      <a:prstDash val="solid"/>
                      <a:round/>
                      <a:headEnd type="none" w="med" len="med"/>
                      <a:tailEnd type="none" w="med" len="med"/>
                    </a:lnR>
                    <a:lnT w="9525" cap="flat" cmpd="sng" algn="ctr">
                      <a:solidFill>
                        <a:srgbClr val="70A965"/>
                      </a:solidFill>
                      <a:prstDash val="solid"/>
                      <a:round/>
                      <a:headEnd type="none" w="med" len="med"/>
                      <a:tailEnd type="none" w="med" len="med"/>
                    </a:lnT>
                    <a:lnB w="9525" cap="flat" cmpd="sng" algn="ctr">
                      <a:solidFill>
                        <a:srgbClr val="70A965"/>
                      </a:solidFill>
                      <a:prstDash val="solid"/>
                      <a:round/>
                      <a:headEnd type="none" w="med" len="med"/>
                      <a:tailEnd type="none" w="med" len="med"/>
                    </a:lnB>
                    <a:noFill/>
                  </a:tcPr>
                </a:tc>
                <a:extLst>
                  <a:ext uri="{0D108BD9-81ED-4DB2-BD59-A6C34878D82A}">
                    <a16:rowId xmlns:a16="http://schemas.microsoft.com/office/drawing/2014/main" val="4029564591"/>
                  </a:ext>
                </a:extLst>
              </a:tr>
            </a:tbl>
          </a:graphicData>
        </a:graphic>
      </p:graphicFrame>
      <p:sp>
        <p:nvSpPr>
          <p:cNvPr id="5" name="TextBox 4">
            <a:extLst>
              <a:ext uri="{FF2B5EF4-FFF2-40B4-BE49-F238E27FC236}">
                <a16:creationId xmlns:a16="http://schemas.microsoft.com/office/drawing/2014/main" id="{97D33540-E338-BEC0-6ED3-7DD063AA2D62}"/>
              </a:ext>
            </a:extLst>
          </p:cNvPr>
          <p:cNvSpPr txBox="1"/>
          <p:nvPr/>
        </p:nvSpPr>
        <p:spPr>
          <a:xfrm>
            <a:off x="2038350" y="6132647"/>
            <a:ext cx="6096000" cy="307777"/>
          </a:xfrm>
          <a:prstGeom prst="rect">
            <a:avLst/>
          </a:prstGeom>
          <a:noFill/>
        </p:spPr>
        <p:txBody>
          <a:bodyPr wrap="square">
            <a:spAutoFit/>
          </a:bodyPr>
          <a:lstStyle/>
          <a:p>
            <a:r>
              <a:rPr lang="en-GB" sz="1400">
                <a:latin typeface="Calibri" panose="020F0502020204030204" pitchFamily="34" charset="0"/>
                <a:cs typeface="Calibri" panose="020F0502020204030204" pitchFamily="34" charset="0"/>
              </a:rPr>
              <a:t>Data Source: UNOS/OPTN 2020</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1FE3CF77-A4F2-D78F-2A48-A30D1E324078}"/>
              </a:ext>
            </a:extLst>
          </p:cNvPr>
          <p:cNvSpPr>
            <a:spLocks noChangeArrowheads="1"/>
          </p:cNvSpPr>
          <p:nvPr/>
        </p:nvSpPr>
        <p:spPr bwMode="auto">
          <a:xfrm>
            <a:off x="638881" y="417576"/>
            <a:ext cx="10909640" cy="124939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4000" b="1" i="0" u="none" strike="noStrike" kern="1200" cap="none" normalizeH="0" baseline="0" dirty="0">
                <a:ln>
                  <a:noFill/>
                </a:ln>
                <a:solidFill>
                  <a:schemeClr val="tx1"/>
                </a:solidFill>
                <a:effectLst/>
                <a:latin typeface="Calibri" panose="020F0502020204030204" pitchFamily="34" charset="0"/>
                <a:ea typeface="+mj-ea"/>
                <a:cs typeface="Calibri" panose="020F0502020204030204" pitchFamily="34" charset="0"/>
              </a:rPr>
              <a:t>Cumulative Mortality Rates Over Time</a:t>
            </a:r>
          </a:p>
          <a:p>
            <a:pPr marL="0" marR="0" lvl="0" indent="0" algn="ctr" eaLnBrk="1" fontAlgn="base" hangingPunct="1">
              <a:lnSpc>
                <a:spcPct val="90000"/>
              </a:lnSpc>
              <a:spcAft>
                <a:spcPts val="600"/>
              </a:spcAft>
              <a:buClrTx/>
              <a:buSzTx/>
              <a:tabLst/>
            </a:pPr>
            <a:endParaRPr kumimoji="0" lang="en-US" altLang="en-US" sz="5600" b="0" i="0" u="none" strike="noStrike" kern="1200" cap="none" normalizeH="0" baseline="0" dirty="0">
              <a:ln>
                <a:noFill/>
              </a:ln>
              <a:solidFill>
                <a:schemeClr val="tx1"/>
              </a:solidFill>
              <a:effectLst/>
              <a:latin typeface="+mj-lt"/>
              <a:ea typeface="+mj-ea"/>
              <a:cs typeface="+mj-cs"/>
            </a:endParaRP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2D10D14-423E-9EEC-CB82-5D3580763ACF}"/>
              </a:ext>
            </a:extLst>
          </p:cNvPr>
          <p:cNvGraphicFramePr>
            <a:graphicFrameLocks noGrp="1"/>
          </p:cNvGraphicFramePr>
          <p:nvPr/>
        </p:nvGraphicFramePr>
        <p:xfrm>
          <a:off x="1211738" y="2084546"/>
          <a:ext cx="9763925" cy="3802120"/>
        </p:xfrm>
        <a:graphic>
          <a:graphicData uri="http://schemas.openxmlformats.org/drawingml/2006/table">
            <a:tbl>
              <a:tblPr firstRow="1" bandRow="1"/>
              <a:tblGrid>
                <a:gridCol w="1391414">
                  <a:extLst>
                    <a:ext uri="{9D8B030D-6E8A-4147-A177-3AD203B41FA5}">
                      <a16:colId xmlns:a16="http://schemas.microsoft.com/office/drawing/2014/main" val="1255047941"/>
                    </a:ext>
                  </a:extLst>
                </a:gridCol>
                <a:gridCol w="2092900">
                  <a:extLst>
                    <a:ext uri="{9D8B030D-6E8A-4147-A177-3AD203B41FA5}">
                      <a16:colId xmlns:a16="http://schemas.microsoft.com/office/drawing/2014/main" val="2518574097"/>
                    </a:ext>
                  </a:extLst>
                </a:gridCol>
                <a:gridCol w="2092900">
                  <a:extLst>
                    <a:ext uri="{9D8B030D-6E8A-4147-A177-3AD203B41FA5}">
                      <a16:colId xmlns:a16="http://schemas.microsoft.com/office/drawing/2014/main" val="3890126070"/>
                    </a:ext>
                  </a:extLst>
                </a:gridCol>
                <a:gridCol w="2092900">
                  <a:extLst>
                    <a:ext uri="{9D8B030D-6E8A-4147-A177-3AD203B41FA5}">
                      <a16:colId xmlns:a16="http://schemas.microsoft.com/office/drawing/2014/main" val="3768594322"/>
                    </a:ext>
                  </a:extLst>
                </a:gridCol>
                <a:gridCol w="2093811">
                  <a:extLst>
                    <a:ext uri="{9D8B030D-6E8A-4147-A177-3AD203B41FA5}">
                      <a16:colId xmlns:a16="http://schemas.microsoft.com/office/drawing/2014/main" val="4174165210"/>
                    </a:ext>
                  </a:extLst>
                </a:gridCol>
              </a:tblGrid>
              <a:tr h="512337">
                <a:tc>
                  <a:txBody>
                    <a:bodyPr/>
                    <a:lstStyle/>
                    <a:p>
                      <a:pPr algn="l"/>
                      <a:r>
                        <a:rPr lang="en-GB" sz="2800" dirty="0">
                          <a:effectLst/>
                          <a:latin typeface="Calibri" panose="020F0502020204030204" pitchFamily="34" charset="0"/>
                          <a:cs typeface="Calibri" panose="020F0502020204030204" pitchFamily="34" charset="0"/>
                        </a:rPr>
                        <a:t>Year</a:t>
                      </a:r>
                    </a:p>
                  </a:txBody>
                  <a:tcPr marL="116440" marR="116440" marT="58220" marB="58220" anchor="ctr">
                    <a:lnL w="9525" cap="flat" cmpd="sng" algn="ctr">
                      <a:solidFill>
                        <a:srgbClr val="601F66"/>
                      </a:solidFill>
                      <a:prstDash val="solid"/>
                      <a:round/>
                      <a:headEnd type="none" w="med" len="med"/>
                      <a:tailEnd type="none" w="med" len="med"/>
                    </a:lnL>
                    <a:lnR w="9525" cap="flat" cmpd="sng" algn="ctr">
                      <a:solidFill>
                        <a:srgbClr val="502966"/>
                      </a:solidFill>
                      <a:prstDash val="solid"/>
                      <a:round/>
                      <a:headEnd type="none" w="med" len="med"/>
                      <a:tailEnd type="none" w="med" len="med"/>
                    </a:lnR>
                    <a:lnT w="9525" cap="flat" cmpd="sng" algn="ctr">
                      <a:solidFill>
                        <a:srgbClr val="601F66"/>
                      </a:solidFill>
                      <a:prstDash val="solid"/>
                      <a:round/>
                      <a:headEnd type="none" w="med" len="med"/>
                      <a:tailEnd type="none" w="med" len="med"/>
                    </a:lnT>
                    <a:lnB w="9525" cap="flat" cmpd="sng" algn="ctr">
                      <a:solidFill>
                        <a:srgbClr val="3034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0-20%</a:t>
                      </a:r>
                    </a:p>
                  </a:txBody>
                  <a:tcPr marL="116440" marR="116440" marT="58220" marB="58220" anchor="ctr">
                    <a:lnL w="9525" cap="flat" cmpd="sng" algn="ctr">
                      <a:solidFill>
                        <a:srgbClr val="502966"/>
                      </a:solidFill>
                      <a:prstDash val="solid"/>
                      <a:round/>
                      <a:headEnd type="none" w="med" len="med"/>
                      <a:tailEnd type="none" w="med" len="med"/>
                    </a:lnL>
                    <a:lnR w="9525" cap="flat" cmpd="sng" algn="ctr">
                      <a:solidFill>
                        <a:srgbClr val="E02C66"/>
                      </a:solidFill>
                      <a:prstDash val="solid"/>
                      <a:round/>
                      <a:headEnd type="none" w="med" len="med"/>
                      <a:tailEnd type="none" w="med" len="med"/>
                    </a:lnR>
                    <a:lnT w="9525" cap="flat" cmpd="sng" algn="ctr">
                      <a:solidFill>
                        <a:srgbClr val="502966"/>
                      </a:solidFill>
                      <a:prstDash val="solid"/>
                      <a:round/>
                      <a:headEnd type="none" w="med" len="med"/>
                      <a:tailEnd type="none" w="med" len="med"/>
                    </a:lnT>
                    <a:lnB w="9525" cap="flat" cmpd="sng" algn="ctr">
                      <a:solidFill>
                        <a:srgbClr val="C034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21-85%</a:t>
                      </a:r>
                    </a:p>
                  </a:txBody>
                  <a:tcPr marL="116440" marR="116440" marT="58220" marB="58220" anchor="ctr">
                    <a:lnL w="9525" cap="flat" cmpd="sng" algn="ctr">
                      <a:solidFill>
                        <a:srgbClr val="E02C66"/>
                      </a:solidFill>
                      <a:prstDash val="solid"/>
                      <a:round/>
                      <a:headEnd type="none" w="med" len="med"/>
                      <a:tailEnd type="none" w="med" len="med"/>
                    </a:lnL>
                    <a:lnR w="9525" cap="flat" cmpd="sng" algn="ctr">
                      <a:solidFill>
                        <a:srgbClr val="302B66"/>
                      </a:solidFill>
                      <a:prstDash val="solid"/>
                      <a:round/>
                      <a:headEnd type="none" w="med" len="med"/>
                      <a:tailEnd type="none" w="med" len="med"/>
                    </a:lnR>
                    <a:lnT w="9525" cap="flat" cmpd="sng" algn="ctr">
                      <a:solidFill>
                        <a:srgbClr val="E02C66"/>
                      </a:solidFill>
                      <a:prstDash val="solid"/>
                      <a:round/>
                      <a:headEnd type="none" w="med" len="med"/>
                      <a:tailEnd type="none" w="med" len="med"/>
                    </a:lnT>
                    <a:lnB w="9525" cap="flat" cmpd="sng" algn="ctr">
                      <a:solidFill>
                        <a:srgbClr val="F049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KDPI &gt;85%</a:t>
                      </a:r>
                    </a:p>
                  </a:txBody>
                  <a:tcPr marL="116440" marR="116440" marT="58220" marB="58220" anchor="ctr">
                    <a:lnL w="9525" cap="flat" cmpd="sng" algn="ctr">
                      <a:solidFill>
                        <a:srgbClr val="302B66"/>
                      </a:solidFill>
                      <a:prstDash val="solid"/>
                      <a:round/>
                      <a:headEnd type="none" w="med" len="med"/>
                      <a:tailEnd type="none" w="med" len="med"/>
                    </a:lnL>
                    <a:lnR w="9525" cap="flat" cmpd="sng" algn="ctr">
                      <a:solidFill>
                        <a:srgbClr val="703C66"/>
                      </a:solidFill>
                      <a:prstDash val="solid"/>
                      <a:round/>
                      <a:headEnd type="none" w="med" len="med"/>
                      <a:tailEnd type="none" w="med" len="med"/>
                    </a:lnR>
                    <a:lnT w="9525" cap="flat" cmpd="sng" algn="ctr">
                      <a:solidFill>
                        <a:srgbClr val="302B66"/>
                      </a:solidFill>
                      <a:prstDash val="solid"/>
                      <a:round/>
                      <a:headEnd type="none" w="med" len="med"/>
                      <a:tailEnd type="none" w="med" len="med"/>
                    </a:lnT>
                    <a:lnB w="9525" cap="flat" cmpd="sng" algn="ctr">
                      <a:solidFill>
                        <a:srgbClr val="2047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Waitlisted</a:t>
                      </a:r>
                    </a:p>
                  </a:txBody>
                  <a:tcPr marL="116440" marR="116440" marT="58220" marB="58220" anchor="ctr">
                    <a:lnL w="9525" cap="flat" cmpd="sng" algn="ctr">
                      <a:solidFill>
                        <a:srgbClr val="703C66"/>
                      </a:solidFill>
                      <a:prstDash val="solid"/>
                      <a:round/>
                      <a:headEnd type="none" w="med" len="med"/>
                      <a:tailEnd type="none" w="med" len="med"/>
                    </a:lnL>
                    <a:lnR w="9525" cap="flat" cmpd="sng" algn="ctr">
                      <a:solidFill>
                        <a:srgbClr val="703C66"/>
                      </a:solidFill>
                      <a:prstDash val="solid"/>
                      <a:round/>
                      <a:headEnd type="none" w="med" len="med"/>
                      <a:tailEnd type="none" w="med" len="med"/>
                    </a:lnR>
                    <a:lnT w="9525" cap="flat" cmpd="sng" algn="ctr">
                      <a:solidFill>
                        <a:srgbClr val="703C66"/>
                      </a:solidFill>
                      <a:prstDash val="solid"/>
                      <a:round/>
                      <a:headEnd type="none" w="med" len="med"/>
                      <a:tailEnd type="none" w="med" len="med"/>
                    </a:lnT>
                    <a:lnB w="9525" cap="flat" cmpd="sng" algn="ctr">
                      <a:solidFill>
                        <a:srgbClr val="504466"/>
                      </a:solidFill>
                      <a:prstDash val="solid"/>
                      <a:round/>
                      <a:headEnd type="none" w="med" len="med"/>
                      <a:tailEnd type="none" w="med" len="med"/>
                    </a:lnB>
                    <a:noFill/>
                  </a:tcPr>
                </a:tc>
                <a:extLst>
                  <a:ext uri="{0D108BD9-81ED-4DB2-BD59-A6C34878D82A}">
                    <a16:rowId xmlns:a16="http://schemas.microsoft.com/office/drawing/2014/main" val="4277689451"/>
                  </a:ext>
                </a:extLst>
              </a:tr>
              <a:tr h="512337">
                <a:tc>
                  <a:txBody>
                    <a:bodyPr/>
                    <a:lstStyle/>
                    <a:p>
                      <a:pPr algn="l"/>
                      <a:r>
                        <a:rPr lang="en-GB" sz="2800">
                          <a:effectLst/>
                          <a:latin typeface="Calibri" panose="020F0502020204030204" pitchFamily="34" charset="0"/>
                          <a:cs typeface="Calibri" panose="020F0502020204030204" pitchFamily="34" charset="0"/>
                        </a:rPr>
                        <a:t>0</a:t>
                      </a:r>
                    </a:p>
                  </a:txBody>
                  <a:tcPr marL="116440" marR="116440" marT="58220" marB="58220" anchor="ctr">
                    <a:lnL w="9525" cap="flat" cmpd="sng" algn="ctr">
                      <a:solidFill>
                        <a:srgbClr val="303466"/>
                      </a:solidFill>
                      <a:prstDash val="solid"/>
                      <a:round/>
                      <a:headEnd type="none" w="med" len="med"/>
                      <a:tailEnd type="none" w="med" len="med"/>
                    </a:lnL>
                    <a:lnR w="9525" cap="flat" cmpd="sng" algn="ctr">
                      <a:solidFill>
                        <a:srgbClr val="C03466"/>
                      </a:solidFill>
                      <a:prstDash val="solid"/>
                      <a:round/>
                      <a:headEnd type="none" w="med" len="med"/>
                      <a:tailEnd type="none" w="med" len="med"/>
                    </a:lnR>
                    <a:lnT w="9525" cap="flat" cmpd="sng" algn="ctr">
                      <a:solidFill>
                        <a:srgbClr val="303466"/>
                      </a:solidFill>
                      <a:prstDash val="solid"/>
                      <a:round/>
                      <a:headEnd type="none" w="med" len="med"/>
                      <a:tailEnd type="none" w="med" len="med"/>
                    </a:lnT>
                    <a:lnB w="9525" cap="flat" cmpd="sng" algn="ctr">
                      <a:solidFill>
                        <a:srgbClr val="0034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C03466"/>
                      </a:solidFill>
                      <a:prstDash val="solid"/>
                      <a:round/>
                      <a:headEnd type="none" w="med" len="med"/>
                      <a:tailEnd type="none" w="med" len="med"/>
                    </a:lnL>
                    <a:lnR w="9525" cap="flat" cmpd="sng" algn="ctr">
                      <a:solidFill>
                        <a:srgbClr val="F04966"/>
                      </a:solidFill>
                      <a:prstDash val="solid"/>
                      <a:round/>
                      <a:headEnd type="none" w="med" len="med"/>
                      <a:tailEnd type="none" w="med" len="med"/>
                    </a:lnR>
                    <a:lnT w="9525" cap="flat" cmpd="sng" algn="ctr">
                      <a:solidFill>
                        <a:srgbClr val="C03466"/>
                      </a:solidFill>
                      <a:prstDash val="solid"/>
                      <a:round/>
                      <a:headEnd type="none" w="med" len="med"/>
                      <a:tailEnd type="none" w="med" len="med"/>
                    </a:lnT>
                    <a:lnB w="9525" cap="flat" cmpd="sng" algn="ctr">
                      <a:solidFill>
                        <a:srgbClr val="C046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F04966"/>
                      </a:solidFill>
                      <a:prstDash val="solid"/>
                      <a:round/>
                      <a:headEnd type="none" w="med" len="med"/>
                      <a:tailEnd type="none" w="med" len="med"/>
                    </a:lnL>
                    <a:lnR w="9525" cap="flat" cmpd="sng" algn="ctr">
                      <a:solidFill>
                        <a:srgbClr val="204766"/>
                      </a:solidFill>
                      <a:prstDash val="solid"/>
                      <a:round/>
                      <a:headEnd type="none" w="med" len="med"/>
                      <a:tailEnd type="none" w="med" len="med"/>
                    </a:lnR>
                    <a:lnT w="9525" cap="flat" cmpd="sng" algn="ctr">
                      <a:solidFill>
                        <a:srgbClr val="F04966"/>
                      </a:solidFill>
                      <a:prstDash val="solid"/>
                      <a:round/>
                      <a:headEnd type="none" w="med" len="med"/>
                      <a:tailEnd type="none" w="med" len="med"/>
                    </a:lnT>
                    <a:lnB w="9525" cap="flat" cmpd="sng" algn="ctr">
                      <a:solidFill>
                        <a:srgbClr val="F055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204766"/>
                      </a:solidFill>
                      <a:prstDash val="solid"/>
                      <a:round/>
                      <a:headEnd type="none" w="med" len="med"/>
                      <a:tailEnd type="none" w="med" len="med"/>
                    </a:lnL>
                    <a:lnR w="9525" cap="flat" cmpd="sng" algn="ctr">
                      <a:solidFill>
                        <a:srgbClr val="504466"/>
                      </a:solidFill>
                      <a:prstDash val="solid"/>
                      <a:round/>
                      <a:headEnd type="none" w="med" len="med"/>
                      <a:tailEnd type="none" w="med" len="med"/>
                    </a:lnR>
                    <a:lnT w="9525" cap="flat" cmpd="sng" algn="ctr">
                      <a:solidFill>
                        <a:srgbClr val="204766"/>
                      </a:solidFill>
                      <a:prstDash val="solid"/>
                      <a:round/>
                      <a:headEnd type="none" w="med" len="med"/>
                      <a:tailEnd type="none" w="med" len="med"/>
                    </a:lnT>
                    <a:lnB w="9525" cap="flat" cmpd="sng" algn="ctr">
                      <a:solidFill>
                        <a:srgbClr val="A057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0.0</a:t>
                      </a:r>
                    </a:p>
                  </a:txBody>
                  <a:tcPr marL="116440" marR="116440" marT="58220" marB="58220" anchor="ctr">
                    <a:lnL w="9525" cap="flat" cmpd="sng" algn="ctr">
                      <a:solidFill>
                        <a:srgbClr val="504466"/>
                      </a:solidFill>
                      <a:prstDash val="solid"/>
                      <a:round/>
                      <a:headEnd type="none" w="med" len="med"/>
                      <a:tailEnd type="none" w="med" len="med"/>
                    </a:lnL>
                    <a:lnR w="9525" cap="flat" cmpd="sng" algn="ctr">
                      <a:solidFill>
                        <a:srgbClr val="504466"/>
                      </a:solidFill>
                      <a:prstDash val="solid"/>
                      <a:round/>
                      <a:headEnd type="none" w="med" len="med"/>
                      <a:tailEnd type="none" w="med" len="med"/>
                    </a:lnR>
                    <a:lnT w="9525" cap="flat" cmpd="sng" algn="ctr">
                      <a:solidFill>
                        <a:srgbClr val="504466"/>
                      </a:solidFill>
                      <a:prstDash val="solid"/>
                      <a:round/>
                      <a:headEnd type="none" w="med" len="med"/>
                      <a:tailEnd type="none" w="med" len="med"/>
                    </a:lnT>
                    <a:lnB w="9525" cap="flat" cmpd="sng" algn="ctr">
                      <a:solidFill>
                        <a:srgbClr val="805066"/>
                      </a:solidFill>
                      <a:prstDash val="solid"/>
                      <a:round/>
                      <a:headEnd type="none" w="med" len="med"/>
                      <a:tailEnd type="none" w="med" len="med"/>
                    </a:lnB>
                    <a:noFill/>
                  </a:tcPr>
                </a:tc>
                <a:extLst>
                  <a:ext uri="{0D108BD9-81ED-4DB2-BD59-A6C34878D82A}">
                    <a16:rowId xmlns:a16="http://schemas.microsoft.com/office/drawing/2014/main" val="598310307"/>
                  </a:ext>
                </a:extLst>
              </a:tr>
              <a:tr h="512337">
                <a:tc>
                  <a:txBody>
                    <a:bodyPr/>
                    <a:lstStyle/>
                    <a:p>
                      <a:pPr algn="l"/>
                      <a:r>
                        <a:rPr lang="en-GB" sz="2800">
                          <a:effectLst/>
                          <a:latin typeface="Calibri" panose="020F0502020204030204" pitchFamily="34" charset="0"/>
                          <a:cs typeface="Calibri" panose="020F0502020204030204" pitchFamily="34" charset="0"/>
                        </a:rPr>
                        <a:t>1</a:t>
                      </a:r>
                    </a:p>
                  </a:txBody>
                  <a:tcPr marL="116440" marR="116440" marT="58220" marB="58220" anchor="ctr">
                    <a:lnL w="9525" cap="flat" cmpd="sng" algn="ctr">
                      <a:solidFill>
                        <a:srgbClr val="003466"/>
                      </a:solidFill>
                      <a:prstDash val="solid"/>
                      <a:round/>
                      <a:headEnd type="none" w="med" len="med"/>
                      <a:tailEnd type="none" w="med" len="med"/>
                    </a:lnL>
                    <a:lnR w="9525" cap="flat" cmpd="sng" algn="ctr">
                      <a:solidFill>
                        <a:srgbClr val="C04666"/>
                      </a:solidFill>
                      <a:prstDash val="solid"/>
                      <a:round/>
                      <a:headEnd type="none" w="med" len="med"/>
                      <a:tailEnd type="none" w="med" len="med"/>
                    </a:lnR>
                    <a:lnT w="9525" cap="flat" cmpd="sng" algn="ctr">
                      <a:solidFill>
                        <a:srgbClr val="003466"/>
                      </a:solidFill>
                      <a:prstDash val="solid"/>
                      <a:round/>
                      <a:headEnd type="none" w="med" len="med"/>
                      <a:tailEnd type="none" w="med" len="med"/>
                    </a:lnT>
                    <a:lnB w="9525" cap="flat" cmpd="sng" algn="ctr">
                      <a:solidFill>
                        <a:srgbClr val="C034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3.0</a:t>
                      </a:r>
                    </a:p>
                  </a:txBody>
                  <a:tcPr marL="116440" marR="116440" marT="58220" marB="58220" anchor="ctr">
                    <a:lnL w="9525" cap="flat" cmpd="sng" algn="ctr">
                      <a:solidFill>
                        <a:srgbClr val="C04666"/>
                      </a:solidFill>
                      <a:prstDash val="solid"/>
                      <a:round/>
                      <a:headEnd type="none" w="med" len="med"/>
                      <a:tailEnd type="none" w="med" len="med"/>
                    </a:lnL>
                    <a:lnR w="9525" cap="flat" cmpd="sng" algn="ctr">
                      <a:solidFill>
                        <a:srgbClr val="F05566"/>
                      </a:solidFill>
                      <a:prstDash val="solid"/>
                      <a:round/>
                      <a:headEnd type="none" w="med" len="med"/>
                      <a:tailEnd type="none" w="med" len="med"/>
                    </a:lnR>
                    <a:lnT w="9525" cap="flat" cmpd="sng" algn="ctr">
                      <a:solidFill>
                        <a:srgbClr val="C04666"/>
                      </a:solidFill>
                      <a:prstDash val="solid"/>
                      <a:round/>
                      <a:headEnd type="none" w="med" len="med"/>
                      <a:tailEnd type="none" w="med" len="med"/>
                    </a:lnT>
                    <a:lnB w="9525" cap="flat" cmpd="sng" algn="ctr">
                      <a:solidFill>
                        <a:srgbClr val="0043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4.5</a:t>
                      </a:r>
                    </a:p>
                  </a:txBody>
                  <a:tcPr marL="116440" marR="116440" marT="58220" marB="58220" anchor="ctr">
                    <a:lnL w="9525" cap="flat" cmpd="sng" algn="ctr">
                      <a:solidFill>
                        <a:srgbClr val="F05566"/>
                      </a:solidFill>
                      <a:prstDash val="solid"/>
                      <a:round/>
                      <a:headEnd type="none" w="med" len="med"/>
                      <a:tailEnd type="none" w="med" len="med"/>
                    </a:lnL>
                    <a:lnR w="9525" cap="flat" cmpd="sng" algn="ctr">
                      <a:solidFill>
                        <a:srgbClr val="A05766"/>
                      </a:solidFill>
                      <a:prstDash val="solid"/>
                      <a:round/>
                      <a:headEnd type="none" w="med" len="med"/>
                      <a:tailEnd type="none" w="med" len="med"/>
                    </a:lnR>
                    <a:lnT w="9525" cap="flat" cmpd="sng" algn="ctr">
                      <a:solidFill>
                        <a:srgbClr val="F05566"/>
                      </a:solidFill>
                      <a:prstDash val="solid"/>
                      <a:round/>
                      <a:headEnd type="none" w="med" len="med"/>
                      <a:tailEnd type="none" w="med" len="med"/>
                    </a:lnT>
                    <a:lnB w="9525" cap="flat" cmpd="sng" algn="ctr">
                      <a:solidFill>
                        <a:srgbClr val="8056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7.0</a:t>
                      </a:r>
                    </a:p>
                  </a:txBody>
                  <a:tcPr marL="116440" marR="116440" marT="58220" marB="58220" anchor="ctr">
                    <a:lnL w="9525" cap="flat" cmpd="sng" algn="ctr">
                      <a:solidFill>
                        <a:srgbClr val="A05766"/>
                      </a:solidFill>
                      <a:prstDash val="solid"/>
                      <a:round/>
                      <a:headEnd type="none" w="med" len="med"/>
                      <a:tailEnd type="none" w="med" len="med"/>
                    </a:lnL>
                    <a:lnR w="9525" cap="flat" cmpd="sng" algn="ctr">
                      <a:solidFill>
                        <a:srgbClr val="805066"/>
                      </a:solidFill>
                      <a:prstDash val="solid"/>
                      <a:round/>
                      <a:headEnd type="none" w="med" len="med"/>
                      <a:tailEnd type="none" w="med" len="med"/>
                    </a:lnR>
                    <a:lnT w="9525" cap="flat" cmpd="sng" algn="ctr">
                      <a:solidFill>
                        <a:srgbClr val="A05766"/>
                      </a:solidFill>
                      <a:prstDash val="solid"/>
                      <a:round/>
                      <a:headEnd type="none" w="med" len="med"/>
                      <a:tailEnd type="none" w="med" len="med"/>
                    </a:lnT>
                    <a:lnB w="9525" cap="flat" cmpd="sng" algn="ctr">
                      <a:solidFill>
                        <a:srgbClr val="306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8.5</a:t>
                      </a:r>
                    </a:p>
                  </a:txBody>
                  <a:tcPr marL="116440" marR="116440" marT="58220" marB="58220" anchor="ctr">
                    <a:lnL w="9525" cap="flat" cmpd="sng" algn="ctr">
                      <a:solidFill>
                        <a:srgbClr val="805066"/>
                      </a:solidFill>
                      <a:prstDash val="solid"/>
                      <a:round/>
                      <a:headEnd type="none" w="med" len="med"/>
                      <a:tailEnd type="none" w="med" len="med"/>
                    </a:lnL>
                    <a:lnR w="9525" cap="flat" cmpd="sng" algn="ctr">
                      <a:solidFill>
                        <a:srgbClr val="805066"/>
                      </a:solidFill>
                      <a:prstDash val="solid"/>
                      <a:round/>
                      <a:headEnd type="none" w="med" len="med"/>
                      <a:tailEnd type="none" w="med" len="med"/>
                    </a:lnR>
                    <a:lnT w="9525" cap="flat" cmpd="sng" algn="ctr">
                      <a:solidFill>
                        <a:srgbClr val="805066"/>
                      </a:solidFill>
                      <a:prstDash val="solid"/>
                      <a:round/>
                      <a:headEnd type="none" w="med" len="med"/>
                      <a:tailEnd type="none" w="med" len="med"/>
                    </a:lnT>
                    <a:lnB w="9525" cap="flat" cmpd="sng" algn="ctr">
                      <a:solidFill>
                        <a:srgbClr val="306166"/>
                      </a:solidFill>
                      <a:prstDash val="solid"/>
                      <a:round/>
                      <a:headEnd type="none" w="med" len="med"/>
                      <a:tailEnd type="none" w="med" len="med"/>
                    </a:lnB>
                    <a:noFill/>
                  </a:tcPr>
                </a:tc>
                <a:extLst>
                  <a:ext uri="{0D108BD9-81ED-4DB2-BD59-A6C34878D82A}">
                    <a16:rowId xmlns:a16="http://schemas.microsoft.com/office/drawing/2014/main" val="4107410710"/>
                  </a:ext>
                </a:extLst>
              </a:tr>
              <a:tr h="512337">
                <a:tc>
                  <a:txBody>
                    <a:bodyPr/>
                    <a:lstStyle/>
                    <a:p>
                      <a:pPr algn="l"/>
                      <a:r>
                        <a:rPr lang="en-GB" sz="2800">
                          <a:effectLst/>
                          <a:latin typeface="Calibri" panose="020F0502020204030204" pitchFamily="34" charset="0"/>
                          <a:cs typeface="Calibri" panose="020F0502020204030204" pitchFamily="34" charset="0"/>
                        </a:rPr>
                        <a:t>2</a:t>
                      </a:r>
                    </a:p>
                  </a:txBody>
                  <a:tcPr marL="116440" marR="116440" marT="58220" marB="58220" anchor="ctr">
                    <a:lnL w="9525" cap="flat" cmpd="sng" algn="ctr">
                      <a:solidFill>
                        <a:srgbClr val="C03466"/>
                      </a:solidFill>
                      <a:prstDash val="solid"/>
                      <a:round/>
                      <a:headEnd type="none" w="med" len="med"/>
                      <a:tailEnd type="none" w="med" len="med"/>
                    </a:lnL>
                    <a:lnR w="9525" cap="flat" cmpd="sng" algn="ctr">
                      <a:solidFill>
                        <a:srgbClr val="004366"/>
                      </a:solidFill>
                      <a:prstDash val="solid"/>
                      <a:round/>
                      <a:headEnd type="none" w="med" len="med"/>
                      <a:tailEnd type="none" w="med" len="med"/>
                    </a:lnR>
                    <a:lnT w="9525" cap="flat" cmpd="sng" algn="ctr">
                      <a:solidFill>
                        <a:srgbClr val="C03466"/>
                      </a:solidFill>
                      <a:prstDash val="solid"/>
                      <a:round/>
                      <a:headEnd type="none" w="med" len="med"/>
                      <a:tailEnd type="none" w="med" len="med"/>
                    </a:lnT>
                    <a:lnB w="9525" cap="flat" cmpd="sng" algn="ctr">
                      <a:solidFill>
                        <a:srgbClr val="5035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5.5</a:t>
                      </a:r>
                    </a:p>
                  </a:txBody>
                  <a:tcPr marL="116440" marR="116440" marT="58220" marB="58220" anchor="ctr">
                    <a:lnL w="9525" cap="flat" cmpd="sng" algn="ctr">
                      <a:solidFill>
                        <a:srgbClr val="004366"/>
                      </a:solidFill>
                      <a:prstDash val="solid"/>
                      <a:round/>
                      <a:headEnd type="none" w="med" len="med"/>
                      <a:tailEnd type="none" w="med" len="med"/>
                    </a:lnL>
                    <a:lnR w="9525" cap="flat" cmpd="sng" algn="ctr">
                      <a:solidFill>
                        <a:srgbClr val="805666"/>
                      </a:solidFill>
                      <a:prstDash val="solid"/>
                      <a:round/>
                      <a:headEnd type="none" w="med" len="med"/>
                      <a:tailEnd type="none" w="med" len="med"/>
                    </a:lnR>
                    <a:lnT w="9525" cap="flat" cmpd="sng" algn="ctr">
                      <a:solidFill>
                        <a:srgbClr val="004366"/>
                      </a:solidFill>
                      <a:prstDash val="solid"/>
                      <a:round/>
                      <a:headEnd type="none" w="med" len="med"/>
                      <a:tailEnd type="none" w="med" len="med"/>
                    </a:lnT>
                    <a:lnB w="9525" cap="flat" cmpd="sng" algn="ctr">
                      <a:solidFill>
                        <a:srgbClr val="2053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7.8</a:t>
                      </a:r>
                    </a:p>
                  </a:txBody>
                  <a:tcPr marL="116440" marR="116440" marT="58220" marB="58220" anchor="ctr">
                    <a:lnL w="9525" cap="flat" cmpd="sng" algn="ctr">
                      <a:solidFill>
                        <a:srgbClr val="8056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805666"/>
                      </a:solidFill>
                      <a:prstDash val="solid"/>
                      <a:round/>
                      <a:headEnd type="none" w="med" len="med"/>
                      <a:tailEnd type="none" w="med" len="med"/>
                    </a:lnT>
                    <a:lnB w="9525" cap="flat" cmpd="sng" algn="ctr">
                      <a:solidFill>
                        <a:srgbClr val="A060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12.0</a:t>
                      </a:r>
                    </a:p>
                  </a:txBody>
                  <a:tcPr marL="116440" marR="116440" marT="58220" marB="58220" anchor="ctr">
                    <a:lnL w="9525" cap="flat" cmpd="sng" algn="ctr">
                      <a:solidFill>
                        <a:srgbClr val="3061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306166"/>
                      </a:solidFill>
                      <a:prstDash val="solid"/>
                      <a:round/>
                      <a:headEnd type="none" w="med" len="med"/>
                      <a:tailEnd type="none" w="med" len="med"/>
                    </a:lnT>
                    <a:lnB w="9525" cap="flat" cmpd="sng" algn="ctr">
                      <a:solidFill>
                        <a:srgbClr val="F06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16.2</a:t>
                      </a:r>
                    </a:p>
                  </a:txBody>
                  <a:tcPr marL="116440" marR="116440" marT="58220" marB="58220" anchor="ctr">
                    <a:lnL w="9525" cap="flat" cmpd="sng" algn="ctr">
                      <a:solidFill>
                        <a:srgbClr val="306166"/>
                      </a:solidFill>
                      <a:prstDash val="solid"/>
                      <a:round/>
                      <a:headEnd type="none" w="med" len="med"/>
                      <a:tailEnd type="none" w="med" len="med"/>
                    </a:lnL>
                    <a:lnR w="9525" cap="flat" cmpd="sng" algn="ctr">
                      <a:solidFill>
                        <a:srgbClr val="306166"/>
                      </a:solidFill>
                      <a:prstDash val="solid"/>
                      <a:round/>
                      <a:headEnd type="none" w="med" len="med"/>
                      <a:tailEnd type="none" w="med" len="med"/>
                    </a:lnR>
                    <a:lnT w="9525" cap="flat" cmpd="sng" algn="ctr">
                      <a:solidFill>
                        <a:srgbClr val="306166"/>
                      </a:solidFill>
                      <a:prstDash val="solid"/>
                      <a:round/>
                      <a:headEnd type="none" w="med" len="med"/>
                      <a:tailEnd type="none" w="med" len="med"/>
                    </a:lnT>
                    <a:lnB w="9525" cap="flat" cmpd="sng" algn="ctr">
                      <a:solidFill>
                        <a:srgbClr val="A06966"/>
                      </a:solidFill>
                      <a:prstDash val="solid"/>
                      <a:round/>
                      <a:headEnd type="none" w="med" len="med"/>
                      <a:tailEnd type="none" w="med" len="med"/>
                    </a:lnB>
                    <a:noFill/>
                  </a:tcPr>
                </a:tc>
                <a:extLst>
                  <a:ext uri="{0D108BD9-81ED-4DB2-BD59-A6C34878D82A}">
                    <a16:rowId xmlns:a16="http://schemas.microsoft.com/office/drawing/2014/main" val="738826359"/>
                  </a:ext>
                </a:extLst>
              </a:tr>
              <a:tr h="512337">
                <a:tc>
                  <a:txBody>
                    <a:bodyPr/>
                    <a:lstStyle/>
                    <a:p>
                      <a:pPr algn="l"/>
                      <a:r>
                        <a:rPr lang="en-GB" sz="2800">
                          <a:effectLst/>
                          <a:latin typeface="Calibri" panose="020F0502020204030204" pitchFamily="34" charset="0"/>
                          <a:cs typeface="Calibri" panose="020F0502020204030204" pitchFamily="34" charset="0"/>
                        </a:rPr>
                        <a:t>3</a:t>
                      </a:r>
                    </a:p>
                  </a:txBody>
                  <a:tcPr marL="116440" marR="116440" marT="58220" marB="58220" anchor="ctr">
                    <a:lnL w="9525" cap="flat" cmpd="sng" algn="ctr">
                      <a:solidFill>
                        <a:srgbClr val="503566"/>
                      </a:solidFill>
                      <a:prstDash val="solid"/>
                      <a:round/>
                      <a:headEnd type="none" w="med" len="med"/>
                      <a:tailEnd type="none" w="med" len="med"/>
                    </a:lnL>
                    <a:lnR w="9525" cap="flat" cmpd="sng" algn="ctr">
                      <a:solidFill>
                        <a:srgbClr val="205366"/>
                      </a:solidFill>
                      <a:prstDash val="solid"/>
                      <a:round/>
                      <a:headEnd type="none" w="med" len="med"/>
                      <a:tailEnd type="none" w="med" len="med"/>
                    </a:lnR>
                    <a:lnT w="9525" cap="flat" cmpd="sng" algn="ctr">
                      <a:solidFill>
                        <a:srgbClr val="503566"/>
                      </a:solidFill>
                      <a:prstDash val="solid"/>
                      <a:round/>
                      <a:headEnd type="none" w="med" len="med"/>
                      <a:tailEnd type="none" w="med" len="med"/>
                    </a:lnT>
                    <a:lnB w="9525" cap="flat" cmpd="sng" algn="ctr">
                      <a:solidFill>
                        <a:srgbClr val="403C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7.8</a:t>
                      </a:r>
                    </a:p>
                  </a:txBody>
                  <a:tcPr marL="116440" marR="116440" marT="58220" marB="58220" anchor="ctr">
                    <a:lnL w="9525" cap="flat" cmpd="sng" algn="ctr">
                      <a:solidFill>
                        <a:srgbClr val="205366"/>
                      </a:solidFill>
                      <a:prstDash val="solid"/>
                      <a:round/>
                      <a:headEnd type="none" w="med" len="med"/>
                      <a:tailEnd type="none" w="med" len="med"/>
                    </a:lnL>
                    <a:lnR w="9525" cap="flat" cmpd="sng" algn="ctr">
                      <a:solidFill>
                        <a:srgbClr val="A06066"/>
                      </a:solidFill>
                      <a:prstDash val="solid"/>
                      <a:round/>
                      <a:headEnd type="none" w="med" len="med"/>
                      <a:tailEnd type="none" w="med" len="med"/>
                    </a:lnR>
                    <a:lnT w="9525" cap="flat" cmpd="sng" algn="ctr">
                      <a:solidFill>
                        <a:srgbClr val="205366"/>
                      </a:solidFill>
                      <a:prstDash val="solid"/>
                      <a:round/>
                      <a:headEnd type="none" w="med" len="med"/>
                      <a:tailEnd type="none" w="med" len="med"/>
                    </a:lnT>
                    <a:lnB w="9525" cap="flat" cmpd="sng" algn="ctr">
                      <a:solidFill>
                        <a:srgbClr val="B05F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11.0</a:t>
                      </a:r>
                    </a:p>
                  </a:txBody>
                  <a:tcPr marL="116440" marR="116440" marT="58220" marB="58220" anchor="ctr">
                    <a:lnL w="9525" cap="flat" cmpd="sng" algn="ctr">
                      <a:solidFill>
                        <a:srgbClr val="A06066"/>
                      </a:solidFill>
                      <a:prstDash val="solid"/>
                      <a:round/>
                      <a:headEnd type="none" w="med" len="med"/>
                      <a:tailEnd type="none" w="med" len="med"/>
                    </a:lnL>
                    <a:lnR w="9525" cap="flat" cmpd="sng" algn="ctr">
                      <a:solidFill>
                        <a:srgbClr val="F06166"/>
                      </a:solidFill>
                      <a:prstDash val="solid"/>
                      <a:round/>
                      <a:headEnd type="none" w="med" len="med"/>
                      <a:tailEnd type="none" w="med" len="med"/>
                    </a:lnR>
                    <a:lnT w="9525" cap="flat" cmpd="sng" algn="ctr">
                      <a:solidFill>
                        <a:srgbClr val="A06066"/>
                      </a:solidFill>
                      <a:prstDash val="solid"/>
                      <a:round/>
                      <a:headEnd type="none" w="med" len="med"/>
                      <a:tailEnd type="none" w="med" len="med"/>
                    </a:lnT>
                    <a:lnB w="9525" cap="flat" cmpd="sng" algn="ctr">
                      <a:solidFill>
                        <a:srgbClr val="E065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17.0</a:t>
                      </a:r>
                    </a:p>
                  </a:txBody>
                  <a:tcPr marL="116440" marR="116440" marT="58220" marB="58220" anchor="ctr">
                    <a:lnL w="9525" cap="flat" cmpd="sng" algn="ctr">
                      <a:solidFill>
                        <a:srgbClr val="F06166"/>
                      </a:solidFill>
                      <a:prstDash val="solid"/>
                      <a:round/>
                      <a:headEnd type="none" w="med" len="med"/>
                      <a:tailEnd type="none" w="med" len="med"/>
                    </a:lnL>
                    <a:lnR w="9525" cap="flat" cmpd="sng" algn="ctr">
                      <a:solidFill>
                        <a:srgbClr val="A06966"/>
                      </a:solidFill>
                      <a:prstDash val="solid"/>
                      <a:round/>
                      <a:headEnd type="none" w="med" len="med"/>
                      <a:tailEnd type="none" w="med" len="med"/>
                    </a:lnR>
                    <a:lnT w="9525" cap="flat" cmpd="sng" algn="ctr">
                      <a:solidFill>
                        <a:srgbClr val="F06166"/>
                      </a:solidFill>
                      <a:prstDash val="solid"/>
                      <a:round/>
                      <a:headEnd type="none" w="med" len="med"/>
                      <a:tailEnd type="none" w="med" len="med"/>
                    </a:lnT>
                    <a:lnB w="9525" cap="flat" cmpd="sng" algn="ctr">
                      <a:solidFill>
                        <a:srgbClr val="0073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23.1</a:t>
                      </a:r>
                    </a:p>
                  </a:txBody>
                  <a:tcPr marL="116440" marR="116440" marT="58220" marB="58220" anchor="ctr">
                    <a:lnL w="9525" cap="flat" cmpd="sng" algn="ctr">
                      <a:solidFill>
                        <a:srgbClr val="A06966"/>
                      </a:solidFill>
                      <a:prstDash val="solid"/>
                      <a:round/>
                      <a:headEnd type="none" w="med" len="med"/>
                      <a:tailEnd type="none" w="med" len="med"/>
                    </a:lnL>
                    <a:lnR w="9525" cap="flat" cmpd="sng" algn="ctr">
                      <a:solidFill>
                        <a:srgbClr val="A06966"/>
                      </a:solidFill>
                      <a:prstDash val="solid"/>
                      <a:round/>
                      <a:headEnd type="none" w="med" len="med"/>
                      <a:tailEnd type="none" w="med" len="med"/>
                    </a:lnR>
                    <a:lnT w="9525" cap="flat" cmpd="sng" algn="ctr">
                      <a:solidFill>
                        <a:srgbClr val="A06966"/>
                      </a:solidFill>
                      <a:prstDash val="solid"/>
                      <a:round/>
                      <a:headEnd type="none" w="med" len="med"/>
                      <a:tailEnd type="none" w="med" len="med"/>
                    </a:lnT>
                    <a:lnB w="9525" cap="flat" cmpd="sng" algn="ctr">
                      <a:solidFill>
                        <a:srgbClr val="007666"/>
                      </a:solidFill>
                      <a:prstDash val="solid"/>
                      <a:round/>
                      <a:headEnd type="none" w="med" len="med"/>
                      <a:tailEnd type="none" w="med" len="med"/>
                    </a:lnB>
                    <a:noFill/>
                  </a:tcPr>
                </a:tc>
                <a:extLst>
                  <a:ext uri="{0D108BD9-81ED-4DB2-BD59-A6C34878D82A}">
                    <a16:rowId xmlns:a16="http://schemas.microsoft.com/office/drawing/2014/main" val="2078172668"/>
                  </a:ext>
                </a:extLst>
              </a:tr>
              <a:tr h="512337">
                <a:tc>
                  <a:txBody>
                    <a:bodyPr/>
                    <a:lstStyle/>
                    <a:p>
                      <a:pPr algn="l"/>
                      <a:r>
                        <a:rPr lang="en-GB" sz="2800">
                          <a:effectLst/>
                          <a:latin typeface="Calibri" panose="020F0502020204030204" pitchFamily="34" charset="0"/>
                          <a:cs typeface="Calibri" panose="020F0502020204030204" pitchFamily="34" charset="0"/>
                        </a:rPr>
                        <a:t>4</a:t>
                      </a:r>
                    </a:p>
                  </a:txBody>
                  <a:tcPr marL="116440" marR="116440" marT="58220" marB="58220" anchor="ctr">
                    <a:lnL w="9525" cap="flat" cmpd="sng" algn="ctr">
                      <a:solidFill>
                        <a:srgbClr val="403C66"/>
                      </a:solidFill>
                      <a:prstDash val="solid"/>
                      <a:round/>
                      <a:headEnd type="none" w="med" len="med"/>
                      <a:tailEnd type="none" w="med" len="med"/>
                    </a:lnL>
                    <a:lnR w="9525" cap="flat" cmpd="sng" algn="ctr">
                      <a:solidFill>
                        <a:srgbClr val="B05F66"/>
                      </a:solidFill>
                      <a:prstDash val="solid"/>
                      <a:round/>
                      <a:headEnd type="none" w="med" len="med"/>
                      <a:tailEnd type="none" w="med" len="med"/>
                    </a:lnR>
                    <a:lnT w="9525" cap="flat" cmpd="sng" algn="ctr">
                      <a:solidFill>
                        <a:srgbClr val="403C66"/>
                      </a:solidFill>
                      <a:prstDash val="solid"/>
                      <a:round/>
                      <a:headEnd type="none" w="med" len="med"/>
                      <a:tailEnd type="none" w="med" len="med"/>
                    </a:lnT>
                    <a:lnB w="9525" cap="flat" cmpd="sng" algn="ctr">
                      <a:solidFill>
                        <a:srgbClr val="0058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9.8</a:t>
                      </a:r>
                    </a:p>
                  </a:txBody>
                  <a:tcPr marL="116440" marR="116440" marT="58220" marB="58220" anchor="ctr">
                    <a:lnL w="9525" cap="flat" cmpd="sng" algn="ctr">
                      <a:solidFill>
                        <a:srgbClr val="B05F66"/>
                      </a:solidFill>
                      <a:prstDash val="solid"/>
                      <a:round/>
                      <a:headEnd type="none" w="med" len="med"/>
                      <a:tailEnd type="none" w="med" len="med"/>
                    </a:lnL>
                    <a:lnR w="9525" cap="flat" cmpd="sng" algn="ctr">
                      <a:solidFill>
                        <a:srgbClr val="E06566"/>
                      </a:solidFill>
                      <a:prstDash val="solid"/>
                      <a:round/>
                      <a:headEnd type="none" w="med" len="med"/>
                      <a:tailEnd type="none" w="med" len="med"/>
                    </a:lnR>
                    <a:lnT w="9525" cap="flat" cmpd="sng" algn="ctr">
                      <a:solidFill>
                        <a:srgbClr val="B05F66"/>
                      </a:solidFill>
                      <a:prstDash val="solid"/>
                      <a:round/>
                      <a:headEnd type="none" w="med" len="med"/>
                      <a:tailEnd type="none" w="med" len="med"/>
                    </a:lnT>
                    <a:lnB w="9525" cap="flat" cmpd="sng" algn="ctr">
                      <a:solidFill>
                        <a:srgbClr val="606D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14.0</a:t>
                      </a:r>
                    </a:p>
                  </a:txBody>
                  <a:tcPr marL="116440" marR="116440" marT="58220" marB="58220" anchor="ctr">
                    <a:lnL w="9525" cap="flat" cmpd="sng" algn="ctr">
                      <a:solidFill>
                        <a:srgbClr val="E06566"/>
                      </a:solidFill>
                      <a:prstDash val="solid"/>
                      <a:round/>
                      <a:headEnd type="none" w="med" len="med"/>
                      <a:tailEnd type="none" w="med" len="med"/>
                    </a:lnL>
                    <a:lnR w="9525" cap="flat" cmpd="sng" algn="ctr">
                      <a:solidFill>
                        <a:srgbClr val="007366"/>
                      </a:solidFill>
                      <a:prstDash val="solid"/>
                      <a:round/>
                      <a:headEnd type="none" w="med" len="med"/>
                      <a:tailEnd type="none" w="med" len="med"/>
                    </a:lnR>
                    <a:lnT w="9525" cap="flat" cmpd="sng" algn="ctr">
                      <a:solidFill>
                        <a:srgbClr val="E06566"/>
                      </a:solidFill>
                      <a:prstDash val="solid"/>
                      <a:round/>
                      <a:headEnd type="none" w="med" len="med"/>
                      <a:tailEnd type="none" w="med" len="med"/>
                    </a:lnT>
                    <a:lnB w="9525" cap="flat" cmpd="sng" algn="ctr">
                      <a:solidFill>
                        <a:srgbClr val="A08166"/>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22.0</a:t>
                      </a:r>
                    </a:p>
                  </a:txBody>
                  <a:tcPr marL="116440" marR="116440" marT="58220" marB="58220" anchor="ctr">
                    <a:lnL w="9525" cap="flat" cmpd="sng" algn="ctr">
                      <a:solidFill>
                        <a:srgbClr val="007366"/>
                      </a:solidFill>
                      <a:prstDash val="solid"/>
                      <a:round/>
                      <a:headEnd type="none" w="med" len="med"/>
                      <a:tailEnd type="none" w="med" len="med"/>
                    </a:lnL>
                    <a:lnR w="9525" cap="flat" cmpd="sng" algn="ctr">
                      <a:solidFill>
                        <a:srgbClr val="007666"/>
                      </a:solidFill>
                      <a:prstDash val="solid"/>
                      <a:round/>
                      <a:headEnd type="none" w="med" len="med"/>
                      <a:tailEnd type="none" w="med" len="med"/>
                    </a:lnR>
                    <a:lnT w="9525" cap="flat" cmpd="sng" algn="ctr">
                      <a:solidFill>
                        <a:srgbClr val="007366"/>
                      </a:solidFill>
                      <a:prstDash val="solid"/>
                      <a:round/>
                      <a:headEnd type="none" w="med" len="med"/>
                      <a:tailEnd type="none" w="med" len="med"/>
                    </a:lnT>
                    <a:lnB w="9525" cap="flat" cmpd="sng" algn="ctr">
                      <a:solidFill>
                        <a:srgbClr val="E0A865"/>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29.2</a:t>
                      </a:r>
                    </a:p>
                  </a:txBody>
                  <a:tcPr marL="116440" marR="116440" marT="58220" marB="58220" anchor="ctr">
                    <a:lnL w="9525" cap="flat" cmpd="sng" algn="ctr">
                      <a:solidFill>
                        <a:srgbClr val="007666"/>
                      </a:solidFill>
                      <a:prstDash val="solid"/>
                      <a:round/>
                      <a:headEnd type="none" w="med" len="med"/>
                      <a:tailEnd type="none" w="med" len="med"/>
                    </a:lnL>
                    <a:lnR w="9525" cap="flat" cmpd="sng" algn="ctr">
                      <a:solidFill>
                        <a:srgbClr val="007666"/>
                      </a:solidFill>
                      <a:prstDash val="solid"/>
                      <a:round/>
                      <a:headEnd type="none" w="med" len="med"/>
                      <a:tailEnd type="none" w="med" len="med"/>
                    </a:lnR>
                    <a:lnT w="9525" cap="flat" cmpd="sng" algn="ctr">
                      <a:solidFill>
                        <a:srgbClr val="007666"/>
                      </a:solidFill>
                      <a:prstDash val="solid"/>
                      <a:round/>
                      <a:headEnd type="none" w="med" len="med"/>
                      <a:tailEnd type="none" w="med" len="med"/>
                    </a:lnT>
                    <a:lnB w="9525" cap="flat" cmpd="sng" algn="ctr">
                      <a:solidFill>
                        <a:srgbClr val="70A965"/>
                      </a:solidFill>
                      <a:prstDash val="solid"/>
                      <a:round/>
                      <a:headEnd type="none" w="med" len="med"/>
                      <a:tailEnd type="none" w="med" len="med"/>
                    </a:lnB>
                    <a:noFill/>
                  </a:tcPr>
                </a:tc>
                <a:extLst>
                  <a:ext uri="{0D108BD9-81ED-4DB2-BD59-A6C34878D82A}">
                    <a16:rowId xmlns:a16="http://schemas.microsoft.com/office/drawing/2014/main" val="3718812533"/>
                  </a:ext>
                </a:extLst>
              </a:tr>
              <a:tr h="512337">
                <a:tc>
                  <a:txBody>
                    <a:bodyPr/>
                    <a:lstStyle/>
                    <a:p>
                      <a:pPr algn="l"/>
                      <a:r>
                        <a:rPr lang="en-GB" sz="2800">
                          <a:effectLst/>
                          <a:latin typeface="Calibri" panose="020F0502020204030204" pitchFamily="34" charset="0"/>
                          <a:cs typeface="Calibri" panose="020F0502020204030204" pitchFamily="34" charset="0"/>
                        </a:rPr>
                        <a:t>5</a:t>
                      </a:r>
                    </a:p>
                  </a:txBody>
                  <a:tcPr marL="116440" marR="116440" marT="58220" marB="58220" anchor="ctr">
                    <a:lnL w="9525" cap="flat" cmpd="sng" algn="ctr">
                      <a:solidFill>
                        <a:srgbClr val="005866"/>
                      </a:solidFill>
                      <a:prstDash val="solid"/>
                      <a:round/>
                      <a:headEnd type="none" w="med" len="med"/>
                      <a:tailEnd type="none" w="med" len="med"/>
                    </a:lnL>
                    <a:lnR w="9525" cap="flat" cmpd="sng" algn="ctr">
                      <a:solidFill>
                        <a:srgbClr val="606D66"/>
                      </a:solidFill>
                      <a:prstDash val="solid"/>
                      <a:round/>
                      <a:headEnd type="none" w="med" len="med"/>
                      <a:tailEnd type="none" w="med" len="med"/>
                    </a:lnR>
                    <a:lnT w="9525" cap="flat" cmpd="sng" algn="ctr">
                      <a:solidFill>
                        <a:srgbClr val="005866"/>
                      </a:solidFill>
                      <a:prstDash val="solid"/>
                      <a:round/>
                      <a:headEnd type="none" w="med" len="med"/>
                      <a:tailEnd type="none" w="med" len="med"/>
                    </a:lnT>
                    <a:lnB w="9525" cap="flat" cmpd="sng" algn="ctr">
                      <a:solidFill>
                        <a:srgbClr val="0058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11.9</a:t>
                      </a:r>
                    </a:p>
                  </a:txBody>
                  <a:tcPr marL="116440" marR="116440" marT="58220" marB="58220" anchor="ctr">
                    <a:lnL w="9525" cap="flat" cmpd="sng" algn="ctr">
                      <a:solidFill>
                        <a:srgbClr val="606D66"/>
                      </a:solidFill>
                      <a:prstDash val="solid"/>
                      <a:round/>
                      <a:headEnd type="none" w="med" len="med"/>
                      <a:tailEnd type="none" w="med" len="med"/>
                    </a:lnL>
                    <a:lnR w="9525" cap="flat" cmpd="sng" algn="ctr">
                      <a:solidFill>
                        <a:srgbClr val="A08166"/>
                      </a:solidFill>
                      <a:prstDash val="solid"/>
                      <a:round/>
                      <a:headEnd type="none" w="med" len="med"/>
                      <a:tailEnd type="none" w="med" len="med"/>
                    </a:lnR>
                    <a:lnT w="9525" cap="flat" cmpd="sng" algn="ctr">
                      <a:solidFill>
                        <a:srgbClr val="606D66"/>
                      </a:solidFill>
                      <a:prstDash val="solid"/>
                      <a:round/>
                      <a:headEnd type="none" w="med" len="med"/>
                      <a:tailEnd type="none" w="med" len="med"/>
                    </a:lnT>
                    <a:lnB w="9525" cap="flat" cmpd="sng" algn="ctr">
                      <a:solidFill>
                        <a:srgbClr val="606D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16.8</a:t>
                      </a:r>
                    </a:p>
                  </a:txBody>
                  <a:tcPr marL="116440" marR="116440" marT="58220" marB="58220" anchor="ctr">
                    <a:lnL w="9525" cap="flat" cmpd="sng" algn="ctr">
                      <a:solidFill>
                        <a:srgbClr val="A08166"/>
                      </a:solidFill>
                      <a:prstDash val="solid"/>
                      <a:round/>
                      <a:headEnd type="none" w="med" len="med"/>
                      <a:tailEnd type="none" w="med" len="med"/>
                    </a:lnL>
                    <a:lnR w="9525" cap="flat" cmpd="sng" algn="ctr">
                      <a:solidFill>
                        <a:srgbClr val="E0A865"/>
                      </a:solidFill>
                      <a:prstDash val="solid"/>
                      <a:round/>
                      <a:headEnd type="none" w="med" len="med"/>
                      <a:tailEnd type="none" w="med" len="med"/>
                    </a:lnR>
                    <a:lnT w="9525" cap="flat" cmpd="sng" algn="ctr">
                      <a:solidFill>
                        <a:srgbClr val="A08166"/>
                      </a:solidFill>
                      <a:prstDash val="solid"/>
                      <a:round/>
                      <a:headEnd type="none" w="med" len="med"/>
                      <a:tailEnd type="none" w="med" len="med"/>
                    </a:lnT>
                    <a:lnB w="9525" cap="flat" cmpd="sng" algn="ctr">
                      <a:solidFill>
                        <a:srgbClr val="A08166"/>
                      </a:solidFill>
                      <a:prstDash val="solid"/>
                      <a:round/>
                      <a:headEnd type="none" w="med" len="med"/>
                      <a:tailEnd type="none" w="med" len="med"/>
                    </a:lnB>
                    <a:noFill/>
                  </a:tcPr>
                </a:tc>
                <a:tc>
                  <a:txBody>
                    <a:bodyPr/>
                    <a:lstStyle/>
                    <a:p>
                      <a:pPr algn="r"/>
                      <a:r>
                        <a:rPr lang="en-GB" sz="2800">
                          <a:effectLst/>
                          <a:latin typeface="Calibri" panose="020F0502020204030204" pitchFamily="34" charset="0"/>
                          <a:cs typeface="Calibri" panose="020F0502020204030204" pitchFamily="34" charset="0"/>
                        </a:rPr>
                        <a:t>26.6</a:t>
                      </a:r>
                    </a:p>
                  </a:txBody>
                  <a:tcPr marL="116440" marR="116440" marT="58220" marB="58220" anchor="ctr">
                    <a:lnL w="9525" cap="flat" cmpd="sng" algn="ctr">
                      <a:solidFill>
                        <a:srgbClr val="E0A865"/>
                      </a:solidFill>
                      <a:prstDash val="solid"/>
                      <a:round/>
                      <a:headEnd type="none" w="med" len="med"/>
                      <a:tailEnd type="none" w="med" len="med"/>
                    </a:lnL>
                    <a:lnR w="9525" cap="flat" cmpd="sng" algn="ctr">
                      <a:solidFill>
                        <a:srgbClr val="70A965"/>
                      </a:solidFill>
                      <a:prstDash val="solid"/>
                      <a:round/>
                      <a:headEnd type="none" w="med" len="med"/>
                      <a:tailEnd type="none" w="med" len="med"/>
                    </a:lnR>
                    <a:lnT w="9525" cap="flat" cmpd="sng" algn="ctr">
                      <a:solidFill>
                        <a:srgbClr val="E0A865"/>
                      </a:solidFill>
                      <a:prstDash val="solid"/>
                      <a:round/>
                      <a:headEnd type="none" w="med" len="med"/>
                      <a:tailEnd type="none" w="med" len="med"/>
                    </a:lnT>
                    <a:lnB w="9525" cap="flat" cmpd="sng" algn="ctr">
                      <a:solidFill>
                        <a:srgbClr val="E0A865"/>
                      </a:solidFill>
                      <a:prstDash val="solid"/>
                      <a:round/>
                      <a:headEnd type="none" w="med" len="med"/>
                      <a:tailEnd type="none" w="med" len="med"/>
                    </a:lnB>
                    <a:noFill/>
                  </a:tcPr>
                </a:tc>
                <a:tc>
                  <a:txBody>
                    <a:bodyPr/>
                    <a:lstStyle/>
                    <a:p>
                      <a:pPr algn="r"/>
                      <a:r>
                        <a:rPr lang="en-GB" sz="2800" dirty="0">
                          <a:effectLst/>
                          <a:latin typeface="Calibri" panose="020F0502020204030204" pitchFamily="34" charset="0"/>
                          <a:cs typeface="Calibri" panose="020F0502020204030204" pitchFamily="34" charset="0"/>
                        </a:rPr>
                        <a:t>34.7</a:t>
                      </a:r>
                    </a:p>
                  </a:txBody>
                  <a:tcPr marL="116440" marR="116440" marT="58220" marB="58220" anchor="ctr">
                    <a:lnL w="9525" cap="flat" cmpd="sng" algn="ctr">
                      <a:solidFill>
                        <a:srgbClr val="70A965"/>
                      </a:solidFill>
                      <a:prstDash val="solid"/>
                      <a:round/>
                      <a:headEnd type="none" w="med" len="med"/>
                      <a:tailEnd type="none" w="med" len="med"/>
                    </a:lnL>
                    <a:lnR w="9525" cap="flat" cmpd="sng" algn="ctr">
                      <a:solidFill>
                        <a:srgbClr val="70A965"/>
                      </a:solidFill>
                      <a:prstDash val="solid"/>
                      <a:round/>
                      <a:headEnd type="none" w="med" len="med"/>
                      <a:tailEnd type="none" w="med" len="med"/>
                    </a:lnR>
                    <a:lnT w="9525" cap="flat" cmpd="sng" algn="ctr">
                      <a:solidFill>
                        <a:srgbClr val="70A965"/>
                      </a:solidFill>
                      <a:prstDash val="solid"/>
                      <a:round/>
                      <a:headEnd type="none" w="med" len="med"/>
                      <a:tailEnd type="none" w="med" len="med"/>
                    </a:lnT>
                    <a:lnB w="9525" cap="flat" cmpd="sng" algn="ctr">
                      <a:solidFill>
                        <a:srgbClr val="70A965"/>
                      </a:solidFill>
                      <a:prstDash val="solid"/>
                      <a:round/>
                      <a:headEnd type="none" w="med" len="med"/>
                      <a:tailEnd type="none" w="med" len="med"/>
                    </a:lnB>
                    <a:noFill/>
                  </a:tcPr>
                </a:tc>
                <a:extLst>
                  <a:ext uri="{0D108BD9-81ED-4DB2-BD59-A6C34878D82A}">
                    <a16:rowId xmlns:a16="http://schemas.microsoft.com/office/drawing/2014/main" val="4029564591"/>
                  </a:ext>
                </a:extLst>
              </a:tr>
            </a:tbl>
          </a:graphicData>
        </a:graphic>
      </p:graphicFrame>
      <p:sp>
        <p:nvSpPr>
          <p:cNvPr id="5" name="TextBox 4">
            <a:extLst>
              <a:ext uri="{FF2B5EF4-FFF2-40B4-BE49-F238E27FC236}">
                <a16:creationId xmlns:a16="http://schemas.microsoft.com/office/drawing/2014/main" id="{97D33540-E338-BEC0-6ED3-7DD063AA2D62}"/>
              </a:ext>
            </a:extLst>
          </p:cNvPr>
          <p:cNvSpPr txBox="1"/>
          <p:nvPr/>
        </p:nvSpPr>
        <p:spPr>
          <a:xfrm>
            <a:off x="2038350" y="6132647"/>
            <a:ext cx="6096000" cy="307777"/>
          </a:xfrm>
          <a:prstGeom prst="rect">
            <a:avLst/>
          </a:prstGeom>
          <a:noFill/>
        </p:spPr>
        <p:txBody>
          <a:bodyPr wrap="square">
            <a:spAutoFit/>
          </a:bodyPr>
          <a:lstStyle/>
          <a:p>
            <a:r>
              <a:rPr lang="en-GB" sz="1400">
                <a:latin typeface="Calibri" panose="020F0502020204030204" pitchFamily="34" charset="0"/>
                <a:cs typeface="Calibri" panose="020F0502020204030204" pitchFamily="34" charset="0"/>
              </a:rPr>
              <a:t>Data Source: UNOS/OPTN 2020</a:t>
            </a:r>
            <a:endParaRPr lang="en-GB"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2526320-C9AA-9FF9-8C11-A69FA7C1D100}"/>
              </a:ext>
            </a:extLst>
          </p:cNvPr>
          <p:cNvPicPr>
            <a:picLocks noChangeAspect="1"/>
          </p:cNvPicPr>
          <p:nvPr/>
        </p:nvPicPr>
        <p:blipFill rotWithShape="1">
          <a:blip r:embed="rId2"/>
          <a:srcRect l="21112" t="29929" r="3652" b="23601"/>
          <a:stretch/>
        </p:blipFill>
        <p:spPr>
          <a:xfrm>
            <a:off x="438150" y="1238250"/>
            <a:ext cx="11201400" cy="5202174"/>
          </a:xfrm>
          <a:prstGeom prst="rect">
            <a:avLst/>
          </a:prstGeom>
        </p:spPr>
      </p:pic>
      <p:sp>
        <p:nvSpPr>
          <p:cNvPr id="9" name="TextBox 8">
            <a:extLst>
              <a:ext uri="{FF2B5EF4-FFF2-40B4-BE49-F238E27FC236}">
                <a16:creationId xmlns:a16="http://schemas.microsoft.com/office/drawing/2014/main" id="{0C050BB2-6C8A-1C24-6379-C4AA7DE4F789}"/>
              </a:ext>
            </a:extLst>
          </p:cNvPr>
          <p:cNvSpPr txBox="1"/>
          <p:nvPr/>
        </p:nvSpPr>
        <p:spPr>
          <a:xfrm>
            <a:off x="1390650" y="6378628"/>
            <a:ext cx="9743373" cy="307777"/>
          </a:xfrm>
          <a:prstGeom prst="rect">
            <a:avLst/>
          </a:prstGeom>
          <a:noFill/>
        </p:spPr>
        <p:txBody>
          <a:bodyPr wrap="none" rtlCol="0">
            <a:spAutoFit/>
          </a:bodyPr>
          <a:lstStyle/>
          <a:p>
            <a:r>
              <a:rPr lang="en-GB" dirty="0"/>
              <a:t>Receiving a kidney with KDPI &gt;85% reduced the 5-year mortality risk by 23.3% compared to remaining on the waiting list</a:t>
            </a:r>
          </a:p>
        </p:txBody>
      </p:sp>
    </p:spTree>
    <p:extLst>
      <p:ext uri="{BB962C8B-B14F-4D97-AF65-F5344CB8AC3E}">
        <p14:creationId xmlns:p14="http://schemas.microsoft.com/office/powerpoint/2010/main" val="395974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1FE3CF77-A4F2-D78F-2A48-A30D1E324078}"/>
              </a:ext>
            </a:extLst>
          </p:cNvPr>
          <p:cNvSpPr>
            <a:spLocks noChangeArrowheads="1"/>
          </p:cNvSpPr>
          <p:nvPr/>
        </p:nvSpPr>
        <p:spPr bwMode="auto">
          <a:xfrm>
            <a:off x="638881" y="417576"/>
            <a:ext cx="10909640" cy="124939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4000" b="1" i="0" u="none" strike="noStrike" kern="1200" cap="none" normalizeH="0" baseline="0" dirty="0">
                <a:ln>
                  <a:noFill/>
                </a:ln>
                <a:solidFill>
                  <a:schemeClr val="bg1">
                    <a:lumMod val="95000"/>
                  </a:schemeClr>
                </a:solidFill>
                <a:effectLst/>
                <a:latin typeface="Calibri" panose="020F0502020204030204" pitchFamily="34" charset="0"/>
                <a:ea typeface="+mj-ea"/>
                <a:cs typeface="Calibri" panose="020F0502020204030204" pitchFamily="34" charset="0"/>
              </a:rPr>
              <a:t>Cumulative Mortality Rates Over Time</a:t>
            </a:r>
          </a:p>
          <a:p>
            <a:pPr marL="0" marR="0" lvl="0" indent="0" algn="ctr" eaLnBrk="1" fontAlgn="base" hangingPunct="1">
              <a:lnSpc>
                <a:spcPct val="90000"/>
              </a:lnSpc>
              <a:spcAft>
                <a:spcPts val="600"/>
              </a:spcAft>
              <a:buClrTx/>
              <a:buSzTx/>
              <a:tabLst/>
            </a:pPr>
            <a:endParaRPr kumimoji="0" lang="en-US" altLang="en-US" sz="5600" b="0" i="0" u="none" strike="noStrike" kern="1200" cap="none" normalizeH="0" baseline="0" dirty="0">
              <a:ln>
                <a:noFill/>
              </a:ln>
              <a:solidFill>
                <a:schemeClr val="tx1"/>
              </a:solidFill>
              <a:effectLst/>
              <a:latin typeface="+mj-lt"/>
              <a:ea typeface="+mj-ea"/>
              <a:cs typeface="+mj-cs"/>
            </a:endParaRP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D33540-E338-BEC0-6ED3-7DD063AA2D62}"/>
              </a:ext>
            </a:extLst>
          </p:cNvPr>
          <p:cNvSpPr txBox="1"/>
          <p:nvPr/>
        </p:nvSpPr>
        <p:spPr>
          <a:xfrm>
            <a:off x="2038350" y="6132647"/>
            <a:ext cx="6096000" cy="307777"/>
          </a:xfrm>
          <a:prstGeom prst="rect">
            <a:avLst/>
          </a:prstGeom>
          <a:noFill/>
        </p:spPr>
        <p:txBody>
          <a:bodyPr wrap="square">
            <a:spAutoFit/>
          </a:bodyPr>
          <a:lstStyle/>
          <a:p>
            <a:endParaRPr lang="en-GB"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2526320-C9AA-9FF9-8C11-A69FA7C1D100}"/>
              </a:ext>
            </a:extLst>
          </p:cNvPr>
          <p:cNvPicPr>
            <a:picLocks noChangeAspect="1"/>
          </p:cNvPicPr>
          <p:nvPr/>
        </p:nvPicPr>
        <p:blipFill rotWithShape="1">
          <a:blip r:embed="rId2">
            <a:alphaModFix amt="20000"/>
          </a:blip>
          <a:srcRect l="21112" t="29929" r="3652" b="23601"/>
          <a:stretch/>
        </p:blipFill>
        <p:spPr>
          <a:xfrm>
            <a:off x="493000" y="512897"/>
            <a:ext cx="11201400" cy="5202174"/>
          </a:xfrm>
          <a:prstGeom prst="rect">
            <a:avLst/>
          </a:prstGeom>
        </p:spPr>
      </p:pic>
      <p:sp>
        <p:nvSpPr>
          <p:cNvPr id="4" name="TextBox 3">
            <a:extLst>
              <a:ext uri="{FF2B5EF4-FFF2-40B4-BE49-F238E27FC236}">
                <a16:creationId xmlns:a16="http://schemas.microsoft.com/office/drawing/2014/main" id="{5F58BE9B-1D4C-006D-1712-23E4D3ACB0B7}"/>
              </a:ext>
            </a:extLst>
          </p:cNvPr>
          <p:cNvSpPr txBox="1"/>
          <p:nvPr/>
        </p:nvSpPr>
        <p:spPr>
          <a:xfrm>
            <a:off x="314326" y="2856244"/>
            <a:ext cx="11725274" cy="584775"/>
          </a:xfrm>
          <a:prstGeom prst="rect">
            <a:avLst/>
          </a:prstGeom>
          <a:solidFill>
            <a:schemeClr val="accent2">
              <a:lumMod val="60000"/>
              <a:lumOff val="40000"/>
            </a:schemeClr>
          </a:solidFill>
        </p:spPr>
        <p:txBody>
          <a:bodyPr wrap="square" rtlCol="0">
            <a:spAutoFit/>
          </a:bodyPr>
          <a:lstStyle/>
          <a:p>
            <a:r>
              <a:rPr lang="en-GB" sz="3200" dirty="0">
                <a:latin typeface="Calibri" panose="020F0502020204030204" pitchFamily="34" charset="0"/>
                <a:cs typeface="Calibri" panose="020F0502020204030204" pitchFamily="34" charset="0"/>
              </a:rPr>
              <a:t>Limited Data from Europe about use of these Supra-marginal kidneys </a:t>
            </a:r>
          </a:p>
        </p:txBody>
      </p:sp>
    </p:spTree>
    <p:extLst>
      <p:ext uri="{BB962C8B-B14F-4D97-AF65-F5344CB8AC3E}">
        <p14:creationId xmlns:p14="http://schemas.microsoft.com/office/powerpoint/2010/main" val="360831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Background</a:t>
            </a:r>
            <a:endParaRPr/>
          </a:p>
        </p:txBody>
      </p:sp>
      <p:sp>
        <p:nvSpPr>
          <p:cNvPr id="105" name="Google Shape;10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a:t>NHS Blood and Transplant (NHSBT) is </a:t>
            </a:r>
            <a:r>
              <a:rPr lang="en-GB"/>
              <a:t>a special health authority, sponsored by the Department of Health and Social Care, UK</a:t>
            </a:r>
            <a:endParaRPr/>
          </a:p>
          <a:p>
            <a:pPr marL="228600" lvl="0" indent="-5080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GB"/>
              <a:t>It is responsible for the supply of blood, organs, tissues and stem cells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NHSBT allocation now  primarily utilizes donor based on donor risk index ( DRI)</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5843</TotalTime>
  <Words>1701</Words>
  <Application>Microsoft Office PowerPoint</Application>
  <PresentationFormat>Widescreen</PresentationFormat>
  <Paragraphs>400</Paragraphs>
  <Slides>30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Roboto</vt:lpstr>
      <vt:lpstr>Times New Roman</vt:lpstr>
      <vt:lpstr>Office Theme</vt:lpstr>
      <vt:lpstr>Results from the SUMMIT Study: SUccessful transplantation with Marginal (DRI&gt;1.5) deceased donor kidneys - Identifying determinanTs</vt:lpstr>
      <vt:lpstr>Authors have no conflict of interest to report</vt:lpstr>
      <vt:lpstr>Background</vt:lpstr>
      <vt:lpstr>PowerPoint Presentation</vt:lpstr>
      <vt:lpstr>PowerPoint Presentation</vt:lpstr>
      <vt:lpstr>PowerPoint Presentation</vt:lpstr>
      <vt:lpstr>PowerPoint Presentation</vt:lpstr>
      <vt:lpstr>PowerPoint Presentation</vt:lpstr>
      <vt:lpstr>Background</vt:lpstr>
      <vt:lpstr>Background</vt:lpstr>
      <vt:lpstr>Purpose </vt:lpstr>
      <vt:lpstr>Study Objective</vt:lpstr>
      <vt:lpstr>Study Design</vt:lpstr>
      <vt:lpstr>Methods</vt:lpstr>
      <vt:lpstr>PowerPoint Presentation</vt:lpstr>
      <vt:lpstr>PowerPoint Presentation</vt:lpstr>
      <vt:lpstr>ROC - AUC</vt:lpstr>
      <vt:lpstr>Baseline Characteristics- (N=6254 D4 / 56895 Total Tx) </vt:lpstr>
      <vt:lpstr>Baseline Characteristics</vt:lpstr>
      <vt:lpstr>Donor Characteristics</vt:lpstr>
      <vt:lpstr>PowerPoint Presentation</vt:lpstr>
      <vt:lpstr>PowerPoint Presentation</vt:lpstr>
      <vt:lpstr>PowerPoint Presentation</vt:lpstr>
      <vt:lpstr>PowerPoint Presentation</vt:lpstr>
      <vt:lpstr>Comparison of Outcomes by Recipient Age</vt:lpstr>
      <vt:lpstr>Patient Survival Outcomes vs. Waitlisted Patients</vt:lpstr>
      <vt:lpstr>Clinical Implications of the SUMMIT Study </vt:lpstr>
      <vt:lpstr>Conclusion</vt:lpstr>
      <vt:lpstr>What Next from Our Research Group</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Associated with Survival Outcomes for DCD and DBD Renal Transplants from D4 Supra-Marginal  Donors. An NHSBT Registry Based Machine Learning Analysis (MLA)</dc:title>
  <dc:creator>SHARMA, Hemant (YORK TEACHING HOSPITAL NHS FOUNDATION TRUST)</dc:creator>
  <cp:lastModifiedBy>Hemant Sharma</cp:lastModifiedBy>
  <cp:revision>9</cp:revision>
  <dcterms:created xsi:type="dcterms:W3CDTF">2022-06-03T16:15:36Z</dcterms:created>
  <dcterms:modified xsi:type="dcterms:W3CDTF">2024-09-22T22:00:43Z</dcterms:modified>
</cp:coreProperties>
</file>