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brera rios, Pierina V" initials="CrPV" lastIdx="3" clrIdx="0">
    <p:extLst>
      <p:ext uri="{19B8F6BF-5375-455C-9EA6-DF929625EA0E}">
        <p15:presenceInfo xmlns:p15="http://schemas.microsoft.com/office/powerpoint/2012/main" userId="S-1-5-21-1695970428-2081979951-1008150880-164573" providerId="AD"/>
      </p:ext>
    </p:extLst>
  </p:cmAuthor>
  <p:cmAuthor id="2" name="Balloveras, Katherine Amy" initials="BKA" lastIdx="3" clrIdx="1">
    <p:extLst>
      <p:ext uri="{19B8F6BF-5375-455C-9EA6-DF929625EA0E}">
        <p15:presenceInfo xmlns:p15="http://schemas.microsoft.com/office/powerpoint/2012/main" userId="S-1-5-21-1695970428-2081979951-1008150880-318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B0C6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8" autoAdjust="0"/>
    <p:restoredTop sz="94660"/>
  </p:normalViewPr>
  <p:slideViewPr>
    <p:cSldViewPr snapToGrid="0">
      <p:cViewPr varScale="1">
        <p:scale>
          <a:sx n="115" d="100"/>
          <a:sy n="115" d="100"/>
        </p:scale>
        <p:origin x="95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936" b="0" i="0" u="none" strike="noStrike" kern="1200" spc="0" baseline="0">
                <a:solidFill>
                  <a:schemeClr val="tx1"/>
                </a:solidFill>
                <a:latin typeface="Arial" panose="020B0604020202020204" pitchFamily="34" charset="0"/>
                <a:ea typeface="+mn-ea"/>
                <a:cs typeface="Arial" panose="020B0604020202020204" pitchFamily="34" charset="0"/>
              </a:defRPr>
            </a:pPr>
            <a:r>
              <a:rPr lang="en-US" sz="740" b="1" u="none" dirty="0"/>
              <a:t>Change in renal function n = 28</a:t>
            </a:r>
          </a:p>
        </c:rich>
      </c:tx>
      <c:layout>
        <c:manualLayout>
          <c:xMode val="edge"/>
          <c:yMode val="edge"/>
          <c:x val="0.28730111669895481"/>
          <c:y val="7.627403445486218E-2"/>
        </c:manualLayout>
      </c:layout>
      <c:overlay val="0"/>
      <c:spPr>
        <a:noFill/>
        <a:ln>
          <a:noFill/>
        </a:ln>
        <a:effectLst/>
      </c:spPr>
      <c:txPr>
        <a:bodyPr rot="0" spcFirstLastPara="1" vertOverflow="ellipsis" vert="horz" wrap="square" anchor="ctr" anchorCtr="1"/>
        <a:lstStyle/>
        <a:p>
          <a:pPr>
            <a:defRPr sz="936"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tx>
            <c:strRef>
              <c:f>Sheet1!$B$1</c:f>
              <c:strCache>
                <c:ptCount val="1"/>
                <c:pt idx="0">
                  <c:v>Scr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Sheet1!$A$2:$A$3</c:f>
              <c:strCache>
                <c:ptCount val="2"/>
                <c:pt idx="0">
                  <c:v>Baseline</c:v>
                </c:pt>
                <c:pt idx="1">
                  <c:v>6 months post conversion </c:v>
                </c:pt>
              </c:strCache>
            </c:strRef>
          </c:cat>
          <c:val>
            <c:numRef>
              <c:f>Sheet1!$B$2:$B$3</c:f>
              <c:numCache>
                <c:formatCode>General</c:formatCode>
                <c:ptCount val="2"/>
                <c:pt idx="0">
                  <c:v>4.2</c:v>
                </c:pt>
                <c:pt idx="1">
                  <c:v>3.2</c:v>
                </c:pt>
              </c:numCache>
            </c:numRef>
          </c:val>
          <c:smooth val="0"/>
          <c:extLst>
            <c:ext xmlns:c16="http://schemas.microsoft.com/office/drawing/2014/chart" uri="{C3380CC4-5D6E-409C-BE32-E72D297353CC}">
              <c16:uniqueId val="{00000000-6FBC-49D1-B78C-7B58E1324889}"/>
            </c:ext>
          </c:extLst>
        </c:ser>
        <c:ser>
          <c:idx val="1"/>
          <c:order val="1"/>
          <c:tx>
            <c:strRef>
              <c:f>Sheet1!$C$1</c:f>
              <c:strCache>
                <c:ptCount val="1"/>
                <c:pt idx="0">
                  <c:v>GFR</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Sheet1!$A$2:$A$3</c:f>
              <c:strCache>
                <c:ptCount val="2"/>
                <c:pt idx="0">
                  <c:v>Baseline</c:v>
                </c:pt>
                <c:pt idx="1">
                  <c:v>6 months post conversion </c:v>
                </c:pt>
              </c:strCache>
            </c:strRef>
          </c:cat>
          <c:val>
            <c:numRef>
              <c:f>Sheet1!$C$2:$C$3</c:f>
              <c:numCache>
                <c:formatCode>General</c:formatCode>
                <c:ptCount val="2"/>
                <c:pt idx="0">
                  <c:v>21.7</c:v>
                </c:pt>
                <c:pt idx="1">
                  <c:v>29.2</c:v>
                </c:pt>
              </c:numCache>
            </c:numRef>
          </c:val>
          <c:smooth val="0"/>
          <c:extLst>
            <c:ext xmlns:c16="http://schemas.microsoft.com/office/drawing/2014/chart" uri="{C3380CC4-5D6E-409C-BE32-E72D297353CC}">
              <c16:uniqueId val="{00000001-6FBC-49D1-B78C-7B58E1324889}"/>
            </c:ext>
          </c:extLst>
        </c:ser>
        <c:dLbls>
          <c:showLegendKey val="0"/>
          <c:showVal val="0"/>
          <c:showCatName val="0"/>
          <c:showSerName val="0"/>
          <c:showPercent val="0"/>
          <c:showBubbleSize val="0"/>
        </c:dLbls>
        <c:marker val="1"/>
        <c:smooth val="0"/>
        <c:axId val="446439472"/>
        <c:axId val="446434552"/>
      </c:lineChart>
      <c:catAx>
        <c:axId val="446439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8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46434552"/>
        <c:crosses val="autoZero"/>
        <c:auto val="1"/>
        <c:lblAlgn val="ctr"/>
        <c:lblOffset val="100"/>
        <c:noMultiLvlLbl val="0"/>
      </c:catAx>
      <c:valAx>
        <c:axId val="4464345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8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46439472"/>
        <c:crosses val="autoZero"/>
        <c:crossBetween val="between"/>
      </c:valAx>
      <c:spPr>
        <a:noFill/>
        <a:ln>
          <a:noFill/>
        </a:ln>
        <a:effectLst/>
      </c:spPr>
    </c:plotArea>
    <c:legend>
      <c:legendPos val="b"/>
      <c:layout>
        <c:manualLayout>
          <c:xMode val="edge"/>
          <c:yMode val="edge"/>
          <c:x val="0.25811397420277832"/>
          <c:y val="0.79361514253884968"/>
          <c:w val="0.49026528862439339"/>
          <c:h val="0.1437924938387804"/>
        </c:manualLayout>
      </c:layout>
      <c:overlay val="0"/>
      <c:spPr>
        <a:noFill/>
        <a:ln>
          <a:noFill/>
        </a:ln>
        <a:effectLst/>
      </c:spPr>
      <c:txPr>
        <a:bodyPr rot="0" spcFirstLastPara="1" vertOverflow="ellipsis" vert="horz" wrap="square" anchor="ctr" anchorCtr="1"/>
        <a:lstStyle/>
        <a:p>
          <a:pPr>
            <a:defRPr sz="78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78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Column1</c:v>
                </c:pt>
              </c:strCache>
            </c:strRef>
          </c:tx>
          <c:spPr>
            <a:solidFill>
              <a:schemeClr val="accent1"/>
            </a:solidFill>
            <a:ln>
              <a:noFill/>
            </a:ln>
            <a:effectLst/>
          </c:spPr>
          <c:invertIfNegative val="0"/>
          <c:cat>
            <c:strRef>
              <c:f>Sheet1!$A$2:$A$4</c:f>
              <c:strCache>
                <c:ptCount val="3"/>
                <c:pt idx="0">
                  <c:v>BPAR</c:v>
                </c:pt>
                <c:pt idx="1">
                  <c:v>Graft loss</c:v>
                </c:pt>
                <c:pt idx="2">
                  <c:v>Patient survival </c:v>
                </c:pt>
              </c:strCache>
            </c:strRef>
          </c:cat>
          <c:val>
            <c:numRef>
              <c:f>Sheet1!$B$2:$B$4</c:f>
              <c:numCache>
                <c:formatCode>General</c:formatCode>
                <c:ptCount val="3"/>
                <c:pt idx="0">
                  <c:v>10.7</c:v>
                </c:pt>
                <c:pt idx="1">
                  <c:v>7.1</c:v>
                </c:pt>
                <c:pt idx="2">
                  <c:v>92.8</c:v>
                </c:pt>
              </c:numCache>
            </c:numRef>
          </c:val>
          <c:extLst>
            <c:ext xmlns:c16="http://schemas.microsoft.com/office/drawing/2014/chart" uri="{C3380CC4-5D6E-409C-BE32-E72D297353CC}">
              <c16:uniqueId val="{00000000-CD80-4831-AE88-4D1D12AEE999}"/>
            </c:ext>
          </c:extLst>
        </c:ser>
        <c:dLbls>
          <c:showLegendKey val="0"/>
          <c:showVal val="0"/>
          <c:showCatName val="0"/>
          <c:showSerName val="0"/>
          <c:showPercent val="0"/>
          <c:showBubbleSize val="0"/>
        </c:dLbls>
        <c:gapWidth val="182"/>
        <c:axId val="586921944"/>
        <c:axId val="586918992"/>
      </c:barChart>
      <c:catAx>
        <c:axId val="5869219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8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86918992"/>
        <c:crosses val="autoZero"/>
        <c:auto val="1"/>
        <c:lblAlgn val="ctr"/>
        <c:lblOffset val="100"/>
        <c:noMultiLvlLbl val="0"/>
      </c:catAx>
      <c:valAx>
        <c:axId val="5869189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8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86921944"/>
        <c:crosses val="autoZero"/>
        <c:crossBetween val="between"/>
      </c:valAx>
      <c:spPr>
        <a:noFill/>
        <a:ln>
          <a:noFill/>
        </a:ln>
        <a:effectLst/>
      </c:spPr>
    </c:plotArea>
    <c:plotVisOnly val="1"/>
    <c:dispBlanksAs val="gap"/>
    <c:showDLblsOverMax val="0"/>
  </c:chart>
  <c:spPr>
    <a:noFill/>
    <a:ln>
      <a:noFill/>
    </a:ln>
    <a:effectLst/>
  </c:spPr>
  <c:txPr>
    <a:bodyPr/>
    <a:lstStyle/>
    <a:p>
      <a:pPr>
        <a:defRPr sz="78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88" b="0" i="0" u="none" strike="noStrike" kern="1200" spc="0" baseline="0">
                <a:solidFill>
                  <a:schemeClr val="tx1"/>
                </a:solidFill>
                <a:latin typeface="Arial" panose="020B0604020202020204" pitchFamily="34" charset="0"/>
                <a:ea typeface="+mn-ea"/>
                <a:cs typeface="Arial" panose="020B0604020202020204" pitchFamily="34" charset="0"/>
              </a:defRPr>
            </a:pPr>
            <a:r>
              <a:rPr lang="en-US" sz="780" b="1" u="none" dirty="0"/>
              <a:t>Infections</a:t>
            </a:r>
            <a:r>
              <a:rPr lang="en-US" sz="780" b="1" u="none" baseline="0" dirty="0"/>
              <a:t> n = 7</a:t>
            </a:r>
            <a:endParaRPr lang="en-US" sz="780" b="1" u="none" dirty="0"/>
          </a:p>
        </c:rich>
      </c:tx>
      <c:layout>
        <c:manualLayout>
          <c:xMode val="edge"/>
          <c:yMode val="edge"/>
          <c:x val="0.41316605595322098"/>
          <c:y val="0.12019510774606873"/>
        </c:manualLayout>
      </c:layout>
      <c:overlay val="0"/>
      <c:spPr>
        <a:noFill/>
        <a:ln>
          <a:noFill/>
        </a:ln>
        <a:effectLst/>
      </c:spPr>
      <c:txPr>
        <a:bodyPr rot="0" spcFirstLastPara="1" vertOverflow="ellipsis" vert="horz" wrap="square" anchor="ctr" anchorCtr="1"/>
        <a:lstStyle/>
        <a:p>
          <a:pPr>
            <a:defRPr sz="888"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clustered"/>
        <c:varyColors val="0"/>
        <c:ser>
          <c:idx val="0"/>
          <c:order val="0"/>
          <c:tx>
            <c:strRef>
              <c:f>Sheet1!$B$1</c:f>
              <c:strCache>
                <c:ptCount val="1"/>
                <c:pt idx="0">
                  <c:v>Column1</c:v>
                </c:pt>
              </c:strCache>
            </c:strRef>
          </c:tx>
          <c:spPr>
            <a:solidFill>
              <a:schemeClr val="accent1"/>
            </a:solidFill>
            <a:ln>
              <a:noFill/>
            </a:ln>
            <a:effectLst/>
          </c:spPr>
          <c:invertIfNegative val="0"/>
          <c:cat>
            <c:strRef>
              <c:f>Sheet1!$A$2:$A$4</c:f>
              <c:strCache>
                <c:ptCount val="3"/>
                <c:pt idx="0">
                  <c:v>CMV</c:v>
                </c:pt>
                <c:pt idx="1">
                  <c:v>COVID-19</c:v>
                </c:pt>
                <c:pt idx="2">
                  <c:v>BK</c:v>
                </c:pt>
              </c:strCache>
            </c:strRef>
          </c:cat>
          <c:val>
            <c:numRef>
              <c:f>Sheet1!$B$2:$B$4</c:f>
              <c:numCache>
                <c:formatCode>General</c:formatCode>
                <c:ptCount val="3"/>
                <c:pt idx="0">
                  <c:v>5</c:v>
                </c:pt>
                <c:pt idx="1">
                  <c:v>6</c:v>
                </c:pt>
                <c:pt idx="2">
                  <c:v>0</c:v>
                </c:pt>
              </c:numCache>
            </c:numRef>
          </c:val>
          <c:extLst>
            <c:ext xmlns:c16="http://schemas.microsoft.com/office/drawing/2014/chart" uri="{C3380CC4-5D6E-409C-BE32-E72D297353CC}">
              <c16:uniqueId val="{00000000-CF2B-4B3F-8B50-07F54301C62C}"/>
            </c:ext>
          </c:extLst>
        </c:ser>
        <c:dLbls>
          <c:showLegendKey val="0"/>
          <c:showVal val="0"/>
          <c:showCatName val="0"/>
          <c:showSerName val="0"/>
          <c:showPercent val="0"/>
          <c:showBubbleSize val="0"/>
        </c:dLbls>
        <c:gapWidth val="182"/>
        <c:axId val="525488424"/>
        <c:axId val="525485800"/>
      </c:barChart>
      <c:catAx>
        <c:axId val="5254884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4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25485800"/>
        <c:crosses val="autoZero"/>
        <c:auto val="1"/>
        <c:lblAlgn val="ctr"/>
        <c:lblOffset val="100"/>
        <c:noMultiLvlLbl val="0"/>
      </c:catAx>
      <c:valAx>
        <c:axId val="5254858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4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25488424"/>
        <c:crosses val="autoZero"/>
        <c:crossBetween val="between"/>
      </c:valAx>
      <c:spPr>
        <a:noFill/>
        <a:ln>
          <a:noFill/>
        </a:ln>
        <a:effectLst/>
      </c:spPr>
    </c:plotArea>
    <c:plotVisOnly val="1"/>
    <c:dispBlanksAs val="gap"/>
    <c:showDLblsOverMax val="0"/>
  </c:chart>
  <c:spPr>
    <a:noFill/>
    <a:ln>
      <a:noFill/>
    </a:ln>
    <a:effectLst/>
  </c:spPr>
  <c:txPr>
    <a:bodyPr/>
    <a:lstStyle/>
    <a:p>
      <a:pPr>
        <a:defRPr sz="74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0.30066</cdr:x>
      <cdr:y>0.61489</cdr:y>
    </cdr:from>
    <cdr:to>
      <cdr:x>0.43918</cdr:x>
      <cdr:y>0.77749</cdr:y>
    </cdr:to>
    <cdr:sp macro="" textlink="">
      <cdr:nvSpPr>
        <cdr:cNvPr id="2" name="TextBox 21"/>
        <cdr:cNvSpPr txBox="1"/>
      </cdr:nvSpPr>
      <cdr:spPr>
        <a:xfrm xmlns:a="http://schemas.openxmlformats.org/drawingml/2006/main">
          <a:off x="1084709" y="831769"/>
          <a:ext cx="499748" cy="21995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780" b="1" dirty="0">
              <a:latin typeface="Arial" panose="020B0604020202020204" pitchFamily="34" charset="0"/>
              <a:cs typeface="Arial" panose="020B0604020202020204" pitchFamily="34" charset="0"/>
            </a:rPr>
            <a:t>10.7%</a:t>
          </a:r>
        </a:p>
      </cdr:txBody>
    </cdr:sp>
  </cdr:relSizeAnchor>
  <cdr:relSizeAnchor xmlns:cdr="http://schemas.openxmlformats.org/drawingml/2006/chartDrawing">
    <cdr:from>
      <cdr:x>0.86148</cdr:x>
      <cdr:y>0.14332</cdr:y>
    </cdr:from>
    <cdr:to>
      <cdr:x>1</cdr:x>
      <cdr:y>0.30592</cdr:y>
    </cdr:to>
    <cdr:sp macro="" textlink="">
      <cdr:nvSpPr>
        <cdr:cNvPr id="3" name="TextBox 21"/>
        <cdr:cNvSpPr txBox="1"/>
      </cdr:nvSpPr>
      <cdr:spPr>
        <a:xfrm xmlns:a="http://schemas.openxmlformats.org/drawingml/2006/main">
          <a:off x="3108015" y="193871"/>
          <a:ext cx="499747" cy="21995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780" b="1" dirty="0">
              <a:latin typeface="Arial" panose="020B0604020202020204" pitchFamily="34" charset="0"/>
              <a:cs typeface="Arial" panose="020B0604020202020204" pitchFamily="34" charset="0"/>
            </a:rPr>
            <a:t>92.8%</a:t>
          </a:r>
        </a:p>
      </cdr:txBody>
    </cdr:sp>
  </cdr:relSizeAnchor>
</c:userShapes>
</file>

<file path=ppt/drawings/drawing2.xml><?xml version="1.0" encoding="utf-8"?>
<c:userShapes xmlns:c="http://schemas.openxmlformats.org/drawingml/2006/chart">
  <cdr:relSizeAnchor xmlns:cdr="http://schemas.openxmlformats.org/drawingml/2006/chartDrawing">
    <cdr:from>
      <cdr:x>0.18111</cdr:x>
      <cdr:y>0.27625</cdr:y>
    </cdr:from>
    <cdr:to>
      <cdr:x>0.33639</cdr:x>
      <cdr:y>0.42837</cdr:y>
    </cdr:to>
    <cdr:sp macro="" textlink="">
      <cdr:nvSpPr>
        <cdr:cNvPr id="2" name="TextBox 21"/>
        <cdr:cNvSpPr txBox="1"/>
      </cdr:nvSpPr>
      <cdr:spPr>
        <a:xfrm xmlns:a="http://schemas.openxmlformats.org/drawingml/2006/main">
          <a:off x="582866" y="399423"/>
          <a:ext cx="499747" cy="21995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80" b="1" dirty="0">
              <a:latin typeface="Arial" panose="020B0604020202020204" pitchFamily="34" charset="0"/>
              <a:cs typeface="Arial" panose="020B0604020202020204" pitchFamily="34" charset="0"/>
            </a:rPr>
            <a:t>0</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8418" indent="0" algn="ctr">
              <a:buNone/>
              <a:defRPr>
                <a:solidFill>
                  <a:schemeClr val="tx1">
                    <a:tint val="75000"/>
                  </a:schemeClr>
                </a:solidFill>
              </a:defRPr>
            </a:lvl2pPr>
            <a:lvl3pPr marL="696836" indent="0" algn="ctr">
              <a:buNone/>
              <a:defRPr>
                <a:solidFill>
                  <a:schemeClr val="tx1">
                    <a:tint val="75000"/>
                  </a:schemeClr>
                </a:solidFill>
              </a:defRPr>
            </a:lvl3pPr>
            <a:lvl4pPr marL="1045254" indent="0" algn="ctr">
              <a:buNone/>
              <a:defRPr>
                <a:solidFill>
                  <a:schemeClr val="tx1">
                    <a:tint val="75000"/>
                  </a:schemeClr>
                </a:solidFill>
              </a:defRPr>
            </a:lvl4pPr>
            <a:lvl5pPr marL="1393671" indent="0" algn="ctr">
              <a:buNone/>
              <a:defRPr>
                <a:solidFill>
                  <a:schemeClr val="tx1">
                    <a:tint val="75000"/>
                  </a:schemeClr>
                </a:solidFill>
              </a:defRPr>
            </a:lvl5pPr>
            <a:lvl6pPr marL="1742090" indent="0" algn="ctr">
              <a:buNone/>
              <a:defRPr>
                <a:solidFill>
                  <a:schemeClr val="tx1">
                    <a:tint val="75000"/>
                  </a:schemeClr>
                </a:solidFill>
              </a:defRPr>
            </a:lvl6pPr>
            <a:lvl7pPr marL="2090508" indent="0" algn="ctr">
              <a:buNone/>
              <a:defRPr>
                <a:solidFill>
                  <a:schemeClr val="tx1">
                    <a:tint val="75000"/>
                  </a:schemeClr>
                </a:solidFill>
              </a:defRPr>
            </a:lvl7pPr>
            <a:lvl8pPr marL="2438926" indent="0" algn="ctr">
              <a:buNone/>
              <a:defRPr>
                <a:solidFill>
                  <a:schemeClr val="tx1">
                    <a:tint val="75000"/>
                  </a:schemeClr>
                </a:solidFill>
              </a:defRPr>
            </a:lvl8pPr>
            <a:lvl9pPr marL="278734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21DB4F5-C400-49F9-96F2-DC7E6F6E69D0}" type="datetimeFigureOut">
              <a:rPr lang="en-US" smtClean="0"/>
              <a:pPr/>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67DC32-DD37-4727-82B3-51C5C4E21F84}" type="slidenum">
              <a:rPr lang="en-US" smtClean="0"/>
              <a:pPr/>
              <a:t>‹#›</a:t>
            </a:fld>
            <a:endParaRPr lang="en-US" dirty="0"/>
          </a:p>
        </p:txBody>
      </p:sp>
    </p:spTree>
    <p:extLst>
      <p:ext uri="{BB962C8B-B14F-4D97-AF65-F5344CB8AC3E}">
        <p14:creationId xmlns:p14="http://schemas.microsoft.com/office/powerpoint/2010/main" val="1354423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1DB4F5-C400-49F9-96F2-DC7E6F6E69D0}" type="datetimeFigureOut">
              <a:rPr lang="en-US" smtClean="0"/>
              <a:pPr/>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67DC32-DD37-4727-82B3-51C5C4E21F84}" type="slidenum">
              <a:rPr lang="en-US" smtClean="0"/>
              <a:pPr/>
              <a:t>‹#›</a:t>
            </a:fld>
            <a:endParaRPr lang="en-US" dirty="0"/>
          </a:p>
        </p:txBody>
      </p:sp>
    </p:spTree>
    <p:extLst>
      <p:ext uri="{BB962C8B-B14F-4D97-AF65-F5344CB8AC3E}">
        <p14:creationId xmlns:p14="http://schemas.microsoft.com/office/powerpoint/2010/main" val="156372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2428587" y="879476"/>
            <a:ext cx="13167783" cy="18724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25235" y="879476"/>
            <a:ext cx="39300151" cy="18724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1DB4F5-C400-49F9-96F2-DC7E6F6E69D0}" type="datetimeFigureOut">
              <a:rPr lang="en-US" smtClean="0"/>
              <a:pPr/>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67DC32-DD37-4727-82B3-51C5C4E21F84}" type="slidenum">
              <a:rPr lang="en-US" smtClean="0"/>
              <a:pPr/>
              <a:t>‹#›</a:t>
            </a:fld>
            <a:endParaRPr lang="en-US" dirty="0"/>
          </a:p>
        </p:txBody>
      </p:sp>
    </p:spTree>
    <p:extLst>
      <p:ext uri="{BB962C8B-B14F-4D97-AF65-F5344CB8AC3E}">
        <p14:creationId xmlns:p14="http://schemas.microsoft.com/office/powerpoint/2010/main" val="4228017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1DB4F5-C400-49F9-96F2-DC7E6F6E69D0}" type="datetimeFigureOut">
              <a:rPr lang="en-US" smtClean="0"/>
              <a:pPr/>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67DC32-DD37-4727-82B3-51C5C4E21F84}" type="slidenum">
              <a:rPr lang="en-US" smtClean="0"/>
              <a:pPr/>
              <a:t>‹#›</a:t>
            </a:fld>
            <a:endParaRPr lang="en-US" dirty="0"/>
          </a:p>
        </p:txBody>
      </p:sp>
    </p:spTree>
    <p:extLst>
      <p:ext uri="{BB962C8B-B14F-4D97-AF65-F5344CB8AC3E}">
        <p14:creationId xmlns:p14="http://schemas.microsoft.com/office/powerpoint/2010/main" val="2907777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3057" b="1" cap="all"/>
            </a:lvl1pPr>
          </a:lstStyle>
          <a:p>
            <a:r>
              <a:rPr lang="en-US"/>
              <a:t>Click to edit Master title style</a:t>
            </a:r>
          </a:p>
        </p:txBody>
      </p:sp>
      <p:sp>
        <p:nvSpPr>
          <p:cNvPr id="3" name="Text Placeholder 2"/>
          <p:cNvSpPr>
            <a:spLocks noGrp="1"/>
          </p:cNvSpPr>
          <p:nvPr>
            <p:ph type="body" idx="1"/>
          </p:nvPr>
        </p:nvSpPr>
        <p:spPr>
          <a:xfrm>
            <a:off x="963084" y="2906715"/>
            <a:ext cx="10363200" cy="1500187"/>
          </a:xfrm>
        </p:spPr>
        <p:txBody>
          <a:bodyPr anchor="b"/>
          <a:lstStyle>
            <a:lvl1pPr marL="0" indent="0">
              <a:buNone/>
              <a:defRPr sz="1520">
                <a:solidFill>
                  <a:schemeClr val="tx1">
                    <a:tint val="75000"/>
                  </a:schemeClr>
                </a:solidFill>
              </a:defRPr>
            </a:lvl1pPr>
            <a:lvl2pPr marL="348418" indent="0">
              <a:buNone/>
              <a:defRPr sz="1371">
                <a:solidFill>
                  <a:schemeClr val="tx1">
                    <a:tint val="75000"/>
                  </a:schemeClr>
                </a:solidFill>
              </a:defRPr>
            </a:lvl2pPr>
            <a:lvl3pPr marL="696836" indent="0">
              <a:buNone/>
              <a:defRPr sz="1222">
                <a:solidFill>
                  <a:schemeClr val="tx1">
                    <a:tint val="75000"/>
                  </a:schemeClr>
                </a:solidFill>
              </a:defRPr>
            </a:lvl3pPr>
            <a:lvl4pPr marL="1045254" indent="0">
              <a:buNone/>
              <a:defRPr sz="1075">
                <a:solidFill>
                  <a:schemeClr val="tx1">
                    <a:tint val="75000"/>
                  </a:schemeClr>
                </a:solidFill>
              </a:defRPr>
            </a:lvl4pPr>
            <a:lvl5pPr marL="1393671" indent="0">
              <a:buNone/>
              <a:defRPr sz="1075">
                <a:solidFill>
                  <a:schemeClr val="tx1">
                    <a:tint val="75000"/>
                  </a:schemeClr>
                </a:solidFill>
              </a:defRPr>
            </a:lvl5pPr>
            <a:lvl6pPr marL="1742090" indent="0">
              <a:buNone/>
              <a:defRPr sz="1075">
                <a:solidFill>
                  <a:schemeClr val="tx1">
                    <a:tint val="75000"/>
                  </a:schemeClr>
                </a:solidFill>
              </a:defRPr>
            </a:lvl6pPr>
            <a:lvl7pPr marL="2090508" indent="0">
              <a:buNone/>
              <a:defRPr sz="1075">
                <a:solidFill>
                  <a:schemeClr val="tx1">
                    <a:tint val="75000"/>
                  </a:schemeClr>
                </a:solidFill>
              </a:defRPr>
            </a:lvl7pPr>
            <a:lvl8pPr marL="2438926" indent="0">
              <a:buNone/>
              <a:defRPr sz="1075">
                <a:solidFill>
                  <a:schemeClr val="tx1">
                    <a:tint val="75000"/>
                  </a:schemeClr>
                </a:solidFill>
              </a:defRPr>
            </a:lvl8pPr>
            <a:lvl9pPr marL="2787344" indent="0">
              <a:buNone/>
              <a:defRPr sz="107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1DB4F5-C400-49F9-96F2-DC7E6F6E69D0}" type="datetimeFigureOut">
              <a:rPr lang="en-US" smtClean="0"/>
              <a:pPr/>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67DC32-DD37-4727-82B3-51C5C4E21F84}" type="slidenum">
              <a:rPr lang="en-US" smtClean="0"/>
              <a:pPr/>
              <a:t>‹#›</a:t>
            </a:fld>
            <a:endParaRPr lang="en-US" dirty="0"/>
          </a:p>
        </p:txBody>
      </p:sp>
    </p:spTree>
    <p:extLst>
      <p:ext uri="{BB962C8B-B14F-4D97-AF65-F5344CB8AC3E}">
        <p14:creationId xmlns:p14="http://schemas.microsoft.com/office/powerpoint/2010/main" val="243231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25234" y="5121277"/>
            <a:ext cx="26233967" cy="14482763"/>
          </a:xfrm>
        </p:spPr>
        <p:txBody>
          <a:bodyPr/>
          <a:lstStyle>
            <a:lvl1pPr>
              <a:defRPr sz="2130"/>
            </a:lvl1pPr>
            <a:lvl2pPr>
              <a:defRPr sz="1833"/>
            </a:lvl2pPr>
            <a:lvl3pPr>
              <a:defRPr sz="1520"/>
            </a:lvl3pPr>
            <a:lvl4pPr>
              <a:defRPr sz="1371"/>
            </a:lvl4pPr>
            <a:lvl5pPr>
              <a:defRPr sz="1371"/>
            </a:lvl5pPr>
            <a:lvl6pPr>
              <a:defRPr sz="1371"/>
            </a:lvl6pPr>
            <a:lvl7pPr>
              <a:defRPr sz="1371"/>
            </a:lvl7pPr>
            <a:lvl8pPr>
              <a:defRPr sz="1371"/>
            </a:lvl8pPr>
            <a:lvl9pPr>
              <a:defRPr sz="13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9362401" y="5121277"/>
            <a:ext cx="26233967" cy="14482763"/>
          </a:xfrm>
        </p:spPr>
        <p:txBody>
          <a:bodyPr/>
          <a:lstStyle>
            <a:lvl1pPr>
              <a:defRPr sz="2130"/>
            </a:lvl1pPr>
            <a:lvl2pPr>
              <a:defRPr sz="1833"/>
            </a:lvl2pPr>
            <a:lvl3pPr>
              <a:defRPr sz="1520"/>
            </a:lvl3pPr>
            <a:lvl4pPr>
              <a:defRPr sz="1371"/>
            </a:lvl4pPr>
            <a:lvl5pPr>
              <a:defRPr sz="1371"/>
            </a:lvl5pPr>
            <a:lvl6pPr>
              <a:defRPr sz="1371"/>
            </a:lvl6pPr>
            <a:lvl7pPr>
              <a:defRPr sz="1371"/>
            </a:lvl7pPr>
            <a:lvl8pPr>
              <a:defRPr sz="1371"/>
            </a:lvl8pPr>
            <a:lvl9pPr>
              <a:defRPr sz="13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21DB4F5-C400-49F9-96F2-DC7E6F6E69D0}" type="datetimeFigureOut">
              <a:rPr lang="en-US" smtClean="0"/>
              <a:pPr/>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67DC32-DD37-4727-82B3-51C5C4E21F84}" type="slidenum">
              <a:rPr lang="en-US" smtClean="0"/>
              <a:pPr/>
              <a:t>‹#›</a:t>
            </a:fld>
            <a:endParaRPr lang="en-US" dirty="0"/>
          </a:p>
        </p:txBody>
      </p:sp>
    </p:spTree>
    <p:extLst>
      <p:ext uri="{BB962C8B-B14F-4D97-AF65-F5344CB8AC3E}">
        <p14:creationId xmlns:p14="http://schemas.microsoft.com/office/powerpoint/2010/main" val="159161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4"/>
            <a:ext cx="5386917" cy="639762"/>
          </a:xfrm>
        </p:spPr>
        <p:txBody>
          <a:bodyPr anchor="b"/>
          <a:lstStyle>
            <a:lvl1pPr marL="0" indent="0">
              <a:buNone/>
              <a:defRPr sz="1833" b="1"/>
            </a:lvl1pPr>
            <a:lvl2pPr marL="348418" indent="0">
              <a:buNone/>
              <a:defRPr sz="1520" b="1"/>
            </a:lvl2pPr>
            <a:lvl3pPr marL="696836" indent="0">
              <a:buNone/>
              <a:defRPr sz="1371" b="1"/>
            </a:lvl3pPr>
            <a:lvl4pPr marL="1045254" indent="0">
              <a:buNone/>
              <a:defRPr sz="1222" b="1"/>
            </a:lvl4pPr>
            <a:lvl5pPr marL="1393671" indent="0">
              <a:buNone/>
              <a:defRPr sz="1222" b="1"/>
            </a:lvl5pPr>
            <a:lvl6pPr marL="1742090" indent="0">
              <a:buNone/>
              <a:defRPr sz="1222" b="1"/>
            </a:lvl6pPr>
            <a:lvl7pPr marL="2090508" indent="0">
              <a:buNone/>
              <a:defRPr sz="1222" b="1"/>
            </a:lvl7pPr>
            <a:lvl8pPr marL="2438926" indent="0">
              <a:buNone/>
              <a:defRPr sz="1222" b="1"/>
            </a:lvl8pPr>
            <a:lvl9pPr marL="2787344" indent="0">
              <a:buNone/>
              <a:defRPr sz="1222" b="1"/>
            </a:lvl9pPr>
          </a:lstStyle>
          <a:p>
            <a:pPr lvl="0"/>
            <a:r>
              <a:rPr lang="en-US"/>
              <a:t>Click to edit Master text styles</a:t>
            </a:r>
          </a:p>
        </p:txBody>
      </p:sp>
      <p:sp>
        <p:nvSpPr>
          <p:cNvPr id="4" name="Content Placeholder 3"/>
          <p:cNvSpPr>
            <a:spLocks noGrp="1"/>
          </p:cNvSpPr>
          <p:nvPr>
            <p:ph sz="half" idx="2"/>
          </p:nvPr>
        </p:nvSpPr>
        <p:spPr>
          <a:xfrm>
            <a:off x="609600" y="2174876"/>
            <a:ext cx="5386917" cy="3951288"/>
          </a:xfrm>
        </p:spPr>
        <p:txBody>
          <a:bodyPr/>
          <a:lstStyle>
            <a:lvl1pPr>
              <a:defRPr sz="1833"/>
            </a:lvl1pPr>
            <a:lvl2pPr>
              <a:defRPr sz="1520"/>
            </a:lvl2pPr>
            <a:lvl3pPr>
              <a:defRPr sz="1371"/>
            </a:lvl3pPr>
            <a:lvl4pPr>
              <a:defRPr sz="1222"/>
            </a:lvl4pPr>
            <a:lvl5pPr>
              <a:defRPr sz="1222"/>
            </a:lvl5pPr>
            <a:lvl6pPr>
              <a:defRPr sz="1222"/>
            </a:lvl6pPr>
            <a:lvl7pPr>
              <a:defRPr sz="1222"/>
            </a:lvl7pPr>
            <a:lvl8pPr>
              <a:defRPr sz="1222"/>
            </a:lvl8pPr>
            <a:lvl9pPr>
              <a:defRPr sz="12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7" y="1535114"/>
            <a:ext cx="5389033" cy="639762"/>
          </a:xfrm>
        </p:spPr>
        <p:txBody>
          <a:bodyPr anchor="b"/>
          <a:lstStyle>
            <a:lvl1pPr marL="0" indent="0">
              <a:buNone/>
              <a:defRPr sz="1833" b="1"/>
            </a:lvl1pPr>
            <a:lvl2pPr marL="348418" indent="0">
              <a:buNone/>
              <a:defRPr sz="1520" b="1"/>
            </a:lvl2pPr>
            <a:lvl3pPr marL="696836" indent="0">
              <a:buNone/>
              <a:defRPr sz="1371" b="1"/>
            </a:lvl3pPr>
            <a:lvl4pPr marL="1045254" indent="0">
              <a:buNone/>
              <a:defRPr sz="1222" b="1"/>
            </a:lvl4pPr>
            <a:lvl5pPr marL="1393671" indent="0">
              <a:buNone/>
              <a:defRPr sz="1222" b="1"/>
            </a:lvl5pPr>
            <a:lvl6pPr marL="1742090" indent="0">
              <a:buNone/>
              <a:defRPr sz="1222" b="1"/>
            </a:lvl6pPr>
            <a:lvl7pPr marL="2090508" indent="0">
              <a:buNone/>
              <a:defRPr sz="1222" b="1"/>
            </a:lvl7pPr>
            <a:lvl8pPr marL="2438926" indent="0">
              <a:buNone/>
              <a:defRPr sz="1222" b="1"/>
            </a:lvl8pPr>
            <a:lvl9pPr marL="2787344" indent="0">
              <a:buNone/>
              <a:defRPr sz="1222" b="1"/>
            </a:lvl9pPr>
          </a:lstStyle>
          <a:p>
            <a:pPr lvl="0"/>
            <a:r>
              <a:rPr lang="en-US"/>
              <a:t>Click to edit Master text styles</a:t>
            </a:r>
          </a:p>
        </p:txBody>
      </p:sp>
      <p:sp>
        <p:nvSpPr>
          <p:cNvPr id="6" name="Content Placeholder 5"/>
          <p:cNvSpPr>
            <a:spLocks noGrp="1"/>
          </p:cNvSpPr>
          <p:nvPr>
            <p:ph sz="quarter" idx="4"/>
          </p:nvPr>
        </p:nvSpPr>
        <p:spPr>
          <a:xfrm>
            <a:off x="6193367" y="2174876"/>
            <a:ext cx="5389033" cy="3951288"/>
          </a:xfrm>
        </p:spPr>
        <p:txBody>
          <a:bodyPr/>
          <a:lstStyle>
            <a:lvl1pPr>
              <a:defRPr sz="1833"/>
            </a:lvl1pPr>
            <a:lvl2pPr>
              <a:defRPr sz="1520"/>
            </a:lvl2pPr>
            <a:lvl3pPr>
              <a:defRPr sz="1371"/>
            </a:lvl3pPr>
            <a:lvl4pPr>
              <a:defRPr sz="1222"/>
            </a:lvl4pPr>
            <a:lvl5pPr>
              <a:defRPr sz="1222"/>
            </a:lvl5pPr>
            <a:lvl6pPr>
              <a:defRPr sz="1222"/>
            </a:lvl6pPr>
            <a:lvl7pPr>
              <a:defRPr sz="1222"/>
            </a:lvl7pPr>
            <a:lvl8pPr>
              <a:defRPr sz="1222"/>
            </a:lvl8pPr>
            <a:lvl9pPr>
              <a:defRPr sz="12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21DB4F5-C400-49F9-96F2-DC7E6F6E69D0}" type="datetimeFigureOut">
              <a:rPr lang="en-US" smtClean="0"/>
              <a:pPr/>
              <a:t>8/28/2024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367DC32-DD37-4727-82B3-51C5C4E21F84}" type="slidenum">
              <a:rPr lang="en-US" smtClean="0"/>
              <a:pPr/>
              <a:t>‹#›</a:t>
            </a:fld>
            <a:endParaRPr lang="en-US" dirty="0"/>
          </a:p>
        </p:txBody>
      </p:sp>
    </p:spTree>
    <p:extLst>
      <p:ext uri="{BB962C8B-B14F-4D97-AF65-F5344CB8AC3E}">
        <p14:creationId xmlns:p14="http://schemas.microsoft.com/office/powerpoint/2010/main" val="637016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21DB4F5-C400-49F9-96F2-DC7E6F6E69D0}" type="datetimeFigureOut">
              <a:rPr lang="en-US" smtClean="0"/>
              <a:pPr/>
              <a:t>8/28/2024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367DC32-DD37-4727-82B3-51C5C4E21F84}" type="slidenum">
              <a:rPr lang="en-US" smtClean="0"/>
              <a:pPr/>
              <a:t>‹#›</a:t>
            </a:fld>
            <a:endParaRPr lang="en-US" dirty="0"/>
          </a:p>
        </p:txBody>
      </p:sp>
    </p:spTree>
    <p:extLst>
      <p:ext uri="{BB962C8B-B14F-4D97-AF65-F5344CB8AC3E}">
        <p14:creationId xmlns:p14="http://schemas.microsoft.com/office/powerpoint/2010/main" val="2858109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DB4F5-C400-49F9-96F2-DC7E6F6E69D0}" type="datetimeFigureOut">
              <a:rPr lang="en-US" smtClean="0"/>
              <a:pPr/>
              <a:t>8/28/2024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367DC32-DD37-4727-82B3-51C5C4E21F84}" type="slidenum">
              <a:rPr lang="en-US" smtClean="0"/>
              <a:pPr/>
              <a:t>‹#›</a:t>
            </a:fld>
            <a:endParaRPr lang="en-US" dirty="0"/>
          </a:p>
        </p:txBody>
      </p:sp>
    </p:spTree>
    <p:extLst>
      <p:ext uri="{BB962C8B-B14F-4D97-AF65-F5344CB8AC3E}">
        <p14:creationId xmlns:p14="http://schemas.microsoft.com/office/powerpoint/2010/main" val="2778763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1520" b="1"/>
            </a:lvl1pPr>
          </a:lstStyle>
          <a:p>
            <a:r>
              <a:rPr lang="en-US"/>
              <a:t>Click to edit Master title style</a:t>
            </a:r>
          </a:p>
        </p:txBody>
      </p:sp>
      <p:sp>
        <p:nvSpPr>
          <p:cNvPr id="3" name="Content Placeholder 2"/>
          <p:cNvSpPr>
            <a:spLocks noGrp="1"/>
          </p:cNvSpPr>
          <p:nvPr>
            <p:ph idx="1"/>
          </p:nvPr>
        </p:nvSpPr>
        <p:spPr>
          <a:xfrm>
            <a:off x="4766733" y="273052"/>
            <a:ext cx="6815667" cy="5853113"/>
          </a:xfrm>
        </p:spPr>
        <p:txBody>
          <a:bodyPr/>
          <a:lstStyle>
            <a:lvl1pPr>
              <a:defRPr sz="2445"/>
            </a:lvl1pPr>
            <a:lvl2pPr>
              <a:defRPr sz="2130"/>
            </a:lvl2pPr>
            <a:lvl3pPr>
              <a:defRPr sz="1833"/>
            </a:lvl3pPr>
            <a:lvl4pPr>
              <a:defRPr sz="1520"/>
            </a:lvl4pPr>
            <a:lvl5pPr>
              <a:defRPr sz="1520"/>
            </a:lvl5pPr>
            <a:lvl6pPr>
              <a:defRPr sz="1520"/>
            </a:lvl6pPr>
            <a:lvl7pPr>
              <a:defRPr sz="1520"/>
            </a:lvl7pPr>
            <a:lvl8pPr>
              <a:defRPr sz="1520"/>
            </a:lvl8pPr>
            <a:lvl9pPr>
              <a:defRPr sz="15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2"/>
            <a:ext cx="4011084" cy="4691063"/>
          </a:xfrm>
        </p:spPr>
        <p:txBody>
          <a:bodyPr/>
          <a:lstStyle>
            <a:lvl1pPr marL="0" indent="0">
              <a:buNone/>
              <a:defRPr sz="1075"/>
            </a:lvl1pPr>
            <a:lvl2pPr marL="348418" indent="0">
              <a:buNone/>
              <a:defRPr sz="908"/>
            </a:lvl2pPr>
            <a:lvl3pPr marL="696836" indent="0">
              <a:buNone/>
              <a:defRPr sz="760"/>
            </a:lvl3pPr>
            <a:lvl4pPr marL="1045254" indent="0">
              <a:buNone/>
              <a:defRPr sz="686"/>
            </a:lvl4pPr>
            <a:lvl5pPr marL="1393671" indent="0">
              <a:buNone/>
              <a:defRPr sz="686"/>
            </a:lvl5pPr>
            <a:lvl6pPr marL="1742090" indent="0">
              <a:buNone/>
              <a:defRPr sz="686"/>
            </a:lvl6pPr>
            <a:lvl7pPr marL="2090508" indent="0">
              <a:buNone/>
              <a:defRPr sz="686"/>
            </a:lvl7pPr>
            <a:lvl8pPr marL="2438926" indent="0">
              <a:buNone/>
              <a:defRPr sz="686"/>
            </a:lvl8pPr>
            <a:lvl9pPr marL="2787344" indent="0">
              <a:buNone/>
              <a:defRPr sz="686"/>
            </a:lvl9pPr>
          </a:lstStyle>
          <a:p>
            <a:pPr lvl="0"/>
            <a:r>
              <a:rPr lang="en-US"/>
              <a:t>Click to edit Master text styles</a:t>
            </a:r>
          </a:p>
        </p:txBody>
      </p:sp>
      <p:sp>
        <p:nvSpPr>
          <p:cNvPr id="5" name="Date Placeholder 4"/>
          <p:cNvSpPr>
            <a:spLocks noGrp="1"/>
          </p:cNvSpPr>
          <p:nvPr>
            <p:ph type="dt" sz="half" idx="10"/>
          </p:nvPr>
        </p:nvSpPr>
        <p:spPr/>
        <p:txBody>
          <a:bodyPr/>
          <a:lstStyle/>
          <a:p>
            <a:fld id="{D21DB4F5-C400-49F9-96F2-DC7E6F6E69D0}" type="datetimeFigureOut">
              <a:rPr lang="en-US" smtClean="0"/>
              <a:pPr/>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67DC32-DD37-4727-82B3-51C5C4E21F84}" type="slidenum">
              <a:rPr lang="en-US" smtClean="0"/>
              <a:pPr/>
              <a:t>‹#›</a:t>
            </a:fld>
            <a:endParaRPr lang="en-US" dirty="0"/>
          </a:p>
        </p:txBody>
      </p:sp>
    </p:spTree>
    <p:extLst>
      <p:ext uri="{BB962C8B-B14F-4D97-AF65-F5344CB8AC3E}">
        <p14:creationId xmlns:p14="http://schemas.microsoft.com/office/powerpoint/2010/main" val="4224097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152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2445"/>
            </a:lvl1pPr>
            <a:lvl2pPr marL="348418" indent="0">
              <a:buNone/>
              <a:defRPr sz="2130"/>
            </a:lvl2pPr>
            <a:lvl3pPr marL="696836" indent="0">
              <a:buNone/>
              <a:defRPr sz="1833"/>
            </a:lvl3pPr>
            <a:lvl4pPr marL="1045254" indent="0">
              <a:buNone/>
              <a:defRPr sz="1520"/>
            </a:lvl4pPr>
            <a:lvl5pPr marL="1393671" indent="0">
              <a:buNone/>
              <a:defRPr sz="1520"/>
            </a:lvl5pPr>
            <a:lvl6pPr marL="1742090" indent="0">
              <a:buNone/>
              <a:defRPr sz="1520"/>
            </a:lvl6pPr>
            <a:lvl7pPr marL="2090508" indent="0">
              <a:buNone/>
              <a:defRPr sz="1520"/>
            </a:lvl7pPr>
            <a:lvl8pPr marL="2438926" indent="0">
              <a:buNone/>
              <a:defRPr sz="1520"/>
            </a:lvl8pPr>
            <a:lvl9pPr marL="2787344" indent="0">
              <a:buNone/>
              <a:defRPr sz="1520"/>
            </a:lvl9pPr>
          </a:lstStyle>
          <a:p>
            <a:endParaRPr lang="en-US" dirty="0"/>
          </a:p>
        </p:txBody>
      </p:sp>
      <p:sp>
        <p:nvSpPr>
          <p:cNvPr id="4" name="Text Placeholder 3"/>
          <p:cNvSpPr>
            <a:spLocks noGrp="1"/>
          </p:cNvSpPr>
          <p:nvPr>
            <p:ph type="body" sz="half" idx="2"/>
          </p:nvPr>
        </p:nvSpPr>
        <p:spPr>
          <a:xfrm>
            <a:off x="2389717" y="5367339"/>
            <a:ext cx="7315200" cy="804862"/>
          </a:xfrm>
        </p:spPr>
        <p:txBody>
          <a:bodyPr/>
          <a:lstStyle>
            <a:lvl1pPr marL="0" indent="0">
              <a:buNone/>
              <a:defRPr sz="1075"/>
            </a:lvl1pPr>
            <a:lvl2pPr marL="348418" indent="0">
              <a:buNone/>
              <a:defRPr sz="908"/>
            </a:lvl2pPr>
            <a:lvl3pPr marL="696836" indent="0">
              <a:buNone/>
              <a:defRPr sz="760"/>
            </a:lvl3pPr>
            <a:lvl4pPr marL="1045254" indent="0">
              <a:buNone/>
              <a:defRPr sz="686"/>
            </a:lvl4pPr>
            <a:lvl5pPr marL="1393671" indent="0">
              <a:buNone/>
              <a:defRPr sz="686"/>
            </a:lvl5pPr>
            <a:lvl6pPr marL="1742090" indent="0">
              <a:buNone/>
              <a:defRPr sz="686"/>
            </a:lvl6pPr>
            <a:lvl7pPr marL="2090508" indent="0">
              <a:buNone/>
              <a:defRPr sz="686"/>
            </a:lvl7pPr>
            <a:lvl8pPr marL="2438926" indent="0">
              <a:buNone/>
              <a:defRPr sz="686"/>
            </a:lvl8pPr>
            <a:lvl9pPr marL="2787344" indent="0">
              <a:buNone/>
              <a:defRPr sz="686"/>
            </a:lvl9pPr>
          </a:lstStyle>
          <a:p>
            <a:pPr lvl="0"/>
            <a:r>
              <a:rPr lang="en-US"/>
              <a:t>Click to edit Master text styles</a:t>
            </a:r>
          </a:p>
        </p:txBody>
      </p:sp>
      <p:sp>
        <p:nvSpPr>
          <p:cNvPr id="5" name="Date Placeholder 4"/>
          <p:cNvSpPr>
            <a:spLocks noGrp="1"/>
          </p:cNvSpPr>
          <p:nvPr>
            <p:ph type="dt" sz="half" idx="10"/>
          </p:nvPr>
        </p:nvSpPr>
        <p:spPr/>
        <p:txBody>
          <a:bodyPr/>
          <a:lstStyle/>
          <a:p>
            <a:fld id="{D21DB4F5-C400-49F9-96F2-DC7E6F6E69D0}" type="datetimeFigureOut">
              <a:rPr lang="en-US" smtClean="0"/>
              <a:pPr/>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67DC32-DD37-4727-82B3-51C5C4E21F84}" type="slidenum">
              <a:rPr lang="en-US" smtClean="0"/>
              <a:pPr/>
              <a:t>‹#›</a:t>
            </a:fld>
            <a:endParaRPr lang="en-US" dirty="0"/>
          </a:p>
        </p:txBody>
      </p:sp>
    </p:spTree>
    <p:extLst>
      <p:ext uri="{BB962C8B-B14F-4D97-AF65-F5344CB8AC3E}">
        <p14:creationId xmlns:p14="http://schemas.microsoft.com/office/powerpoint/2010/main" val="757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376202" tIns="188101" rIns="376202" bIns="188101" rtlCol="0" anchor="ctr">
            <a:normAutofit/>
          </a:bodyPr>
          <a:lstStyle/>
          <a:p>
            <a:r>
              <a:rPr lang="en-US"/>
              <a:t>Click to edit Master title style</a:t>
            </a:r>
          </a:p>
        </p:txBody>
      </p:sp>
      <p:sp>
        <p:nvSpPr>
          <p:cNvPr id="3" name="Text Placeholder 2"/>
          <p:cNvSpPr>
            <a:spLocks noGrp="1"/>
          </p:cNvSpPr>
          <p:nvPr>
            <p:ph type="body" idx="1"/>
          </p:nvPr>
        </p:nvSpPr>
        <p:spPr>
          <a:xfrm>
            <a:off x="609600" y="1600202"/>
            <a:ext cx="10972800" cy="4525963"/>
          </a:xfrm>
          <a:prstGeom prst="rect">
            <a:avLst/>
          </a:prstGeom>
        </p:spPr>
        <p:txBody>
          <a:bodyPr vert="horz" lIns="376202" tIns="188101" rIns="376202" bIns="18810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376202" tIns="188101" rIns="376202" bIns="188101" rtlCol="0" anchor="ctr"/>
          <a:lstStyle>
            <a:lvl1pPr algn="l">
              <a:defRPr sz="908">
                <a:solidFill>
                  <a:schemeClr val="tx1">
                    <a:tint val="75000"/>
                  </a:schemeClr>
                </a:solidFill>
              </a:defRPr>
            </a:lvl1pPr>
          </a:lstStyle>
          <a:p>
            <a:fld id="{D21DB4F5-C400-49F9-96F2-DC7E6F6E69D0}" type="datetimeFigureOut">
              <a:rPr lang="en-US" smtClean="0"/>
              <a:pPr/>
              <a:t>8/28/2024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376202" tIns="188101" rIns="376202" bIns="188101" rtlCol="0" anchor="ctr"/>
          <a:lstStyle>
            <a:lvl1pPr algn="ctr">
              <a:defRPr sz="90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376202" tIns="188101" rIns="376202" bIns="188101" rtlCol="0" anchor="ctr"/>
          <a:lstStyle>
            <a:lvl1pPr algn="r">
              <a:defRPr sz="908">
                <a:solidFill>
                  <a:schemeClr val="tx1">
                    <a:tint val="75000"/>
                  </a:schemeClr>
                </a:solidFill>
              </a:defRPr>
            </a:lvl1pPr>
          </a:lstStyle>
          <a:p>
            <a:fld id="{1367DC32-DD37-4727-82B3-51C5C4E21F84}" type="slidenum">
              <a:rPr lang="en-US" smtClean="0"/>
              <a:pPr/>
              <a:t>‹#›</a:t>
            </a:fld>
            <a:endParaRPr lang="en-US" dirty="0"/>
          </a:p>
        </p:txBody>
      </p:sp>
    </p:spTree>
    <p:extLst>
      <p:ext uri="{BB962C8B-B14F-4D97-AF65-F5344CB8AC3E}">
        <p14:creationId xmlns:p14="http://schemas.microsoft.com/office/powerpoint/2010/main" val="1888989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96836" rtl="0" eaLnBrk="1" latinLnBrk="0" hangingPunct="1">
        <a:spcBef>
          <a:spcPct val="0"/>
        </a:spcBef>
        <a:buNone/>
        <a:defRPr sz="3353" kern="1200">
          <a:solidFill>
            <a:schemeClr val="tx1"/>
          </a:solidFill>
          <a:latin typeface="+mj-lt"/>
          <a:ea typeface="+mj-ea"/>
          <a:cs typeface="+mj-cs"/>
        </a:defRPr>
      </a:lvl1pPr>
    </p:titleStyle>
    <p:bodyStyle>
      <a:lvl1pPr marL="261314" indent="-261314" algn="l" defTabSz="696836" rtl="0" eaLnBrk="1" latinLnBrk="0" hangingPunct="1">
        <a:spcBef>
          <a:spcPct val="20000"/>
        </a:spcBef>
        <a:buFont typeface="Arial" pitchFamily="34" charset="0"/>
        <a:buChar char="•"/>
        <a:defRPr sz="2445" kern="1200">
          <a:solidFill>
            <a:schemeClr val="tx1"/>
          </a:solidFill>
          <a:latin typeface="+mn-lt"/>
          <a:ea typeface="+mn-ea"/>
          <a:cs typeface="+mn-cs"/>
        </a:defRPr>
      </a:lvl1pPr>
      <a:lvl2pPr marL="566179" indent="-217762" algn="l" defTabSz="696836" rtl="0" eaLnBrk="1" latinLnBrk="0" hangingPunct="1">
        <a:spcBef>
          <a:spcPct val="20000"/>
        </a:spcBef>
        <a:buFont typeface="Arial" pitchFamily="34" charset="0"/>
        <a:buChar char="–"/>
        <a:defRPr sz="2130" kern="1200">
          <a:solidFill>
            <a:schemeClr val="tx1"/>
          </a:solidFill>
          <a:latin typeface="+mn-lt"/>
          <a:ea typeface="+mn-ea"/>
          <a:cs typeface="+mn-cs"/>
        </a:defRPr>
      </a:lvl2pPr>
      <a:lvl3pPr marL="871045" indent="-174209" algn="l" defTabSz="696836" rtl="0" eaLnBrk="1" latinLnBrk="0" hangingPunct="1">
        <a:spcBef>
          <a:spcPct val="20000"/>
        </a:spcBef>
        <a:buFont typeface="Arial" pitchFamily="34" charset="0"/>
        <a:buChar char="•"/>
        <a:defRPr sz="1833" kern="1200">
          <a:solidFill>
            <a:schemeClr val="tx1"/>
          </a:solidFill>
          <a:latin typeface="+mn-lt"/>
          <a:ea typeface="+mn-ea"/>
          <a:cs typeface="+mn-cs"/>
        </a:defRPr>
      </a:lvl3pPr>
      <a:lvl4pPr marL="1219463" indent="-174209" algn="l" defTabSz="696836" rtl="0" eaLnBrk="1" latinLnBrk="0" hangingPunct="1">
        <a:spcBef>
          <a:spcPct val="20000"/>
        </a:spcBef>
        <a:buFont typeface="Arial" pitchFamily="34" charset="0"/>
        <a:buChar char="–"/>
        <a:defRPr sz="1520" kern="1200">
          <a:solidFill>
            <a:schemeClr val="tx1"/>
          </a:solidFill>
          <a:latin typeface="+mn-lt"/>
          <a:ea typeface="+mn-ea"/>
          <a:cs typeface="+mn-cs"/>
        </a:defRPr>
      </a:lvl4pPr>
      <a:lvl5pPr marL="1567881" indent="-174209" algn="l" defTabSz="696836" rtl="0" eaLnBrk="1" latinLnBrk="0" hangingPunct="1">
        <a:spcBef>
          <a:spcPct val="20000"/>
        </a:spcBef>
        <a:buFont typeface="Arial" pitchFamily="34" charset="0"/>
        <a:buChar char="»"/>
        <a:defRPr sz="1520" kern="1200">
          <a:solidFill>
            <a:schemeClr val="tx1"/>
          </a:solidFill>
          <a:latin typeface="+mn-lt"/>
          <a:ea typeface="+mn-ea"/>
          <a:cs typeface="+mn-cs"/>
        </a:defRPr>
      </a:lvl5pPr>
      <a:lvl6pPr marL="1916299" indent="-174209" algn="l" defTabSz="696836" rtl="0" eaLnBrk="1" latinLnBrk="0" hangingPunct="1">
        <a:spcBef>
          <a:spcPct val="20000"/>
        </a:spcBef>
        <a:buFont typeface="Arial" pitchFamily="34" charset="0"/>
        <a:buChar char="•"/>
        <a:defRPr sz="1520" kern="1200">
          <a:solidFill>
            <a:schemeClr val="tx1"/>
          </a:solidFill>
          <a:latin typeface="+mn-lt"/>
          <a:ea typeface="+mn-ea"/>
          <a:cs typeface="+mn-cs"/>
        </a:defRPr>
      </a:lvl6pPr>
      <a:lvl7pPr marL="2264717" indent="-174209" algn="l" defTabSz="696836" rtl="0" eaLnBrk="1" latinLnBrk="0" hangingPunct="1">
        <a:spcBef>
          <a:spcPct val="20000"/>
        </a:spcBef>
        <a:buFont typeface="Arial" pitchFamily="34" charset="0"/>
        <a:buChar char="•"/>
        <a:defRPr sz="1520" kern="1200">
          <a:solidFill>
            <a:schemeClr val="tx1"/>
          </a:solidFill>
          <a:latin typeface="+mn-lt"/>
          <a:ea typeface="+mn-ea"/>
          <a:cs typeface="+mn-cs"/>
        </a:defRPr>
      </a:lvl7pPr>
      <a:lvl8pPr marL="2613135" indent="-174209" algn="l" defTabSz="696836" rtl="0" eaLnBrk="1" latinLnBrk="0" hangingPunct="1">
        <a:spcBef>
          <a:spcPct val="20000"/>
        </a:spcBef>
        <a:buFont typeface="Arial" pitchFamily="34" charset="0"/>
        <a:buChar char="•"/>
        <a:defRPr sz="1520" kern="1200">
          <a:solidFill>
            <a:schemeClr val="tx1"/>
          </a:solidFill>
          <a:latin typeface="+mn-lt"/>
          <a:ea typeface="+mn-ea"/>
          <a:cs typeface="+mn-cs"/>
        </a:defRPr>
      </a:lvl8pPr>
      <a:lvl9pPr marL="2961552" indent="-174209" algn="l" defTabSz="696836" rtl="0" eaLnBrk="1" latinLnBrk="0" hangingPunct="1">
        <a:spcBef>
          <a:spcPct val="20000"/>
        </a:spcBef>
        <a:buFont typeface="Arial" pitchFamily="34" charset="0"/>
        <a:buChar char="•"/>
        <a:defRPr sz="1520" kern="1200">
          <a:solidFill>
            <a:schemeClr val="tx1"/>
          </a:solidFill>
          <a:latin typeface="+mn-lt"/>
          <a:ea typeface="+mn-ea"/>
          <a:cs typeface="+mn-cs"/>
        </a:defRPr>
      </a:lvl9pPr>
    </p:bodyStyle>
    <p:otherStyle>
      <a:defPPr>
        <a:defRPr lang="en-US"/>
      </a:defPPr>
      <a:lvl1pPr marL="0" algn="l" defTabSz="696836" rtl="0" eaLnBrk="1" latinLnBrk="0" hangingPunct="1">
        <a:defRPr sz="1371" kern="1200">
          <a:solidFill>
            <a:schemeClr val="tx1"/>
          </a:solidFill>
          <a:latin typeface="+mn-lt"/>
          <a:ea typeface="+mn-ea"/>
          <a:cs typeface="+mn-cs"/>
        </a:defRPr>
      </a:lvl1pPr>
      <a:lvl2pPr marL="348418" algn="l" defTabSz="696836" rtl="0" eaLnBrk="1" latinLnBrk="0" hangingPunct="1">
        <a:defRPr sz="1371" kern="1200">
          <a:solidFill>
            <a:schemeClr val="tx1"/>
          </a:solidFill>
          <a:latin typeface="+mn-lt"/>
          <a:ea typeface="+mn-ea"/>
          <a:cs typeface="+mn-cs"/>
        </a:defRPr>
      </a:lvl2pPr>
      <a:lvl3pPr marL="696836" algn="l" defTabSz="696836" rtl="0" eaLnBrk="1" latinLnBrk="0" hangingPunct="1">
        <a:defRPr sz="1371" kern="1200">
          <a:solidFill>
            <a:schemeClr val="tx1"/>
          </a:solidFill>
          <a:latin typeface="+mn-lt"/>
          <a:ea typeface="+mn-ea"/>
          <a:cs typeface="+mn-cs"/>
        </a:defRPr>
      </a:lvl3pPr>
      <a:lvl4pPr marL="1045254" algn="l" defTabSz="696836" rtl="0" eaLnBrk="1" latinLnBrk="0" hangingPunct="1">
        <a:defRPr sz="1371" kern="1200">
          <a:solidFill>
            <a:schemeClr val="tx1"/>
          </a:solidFill>
          <a:latin typeface="+mn-lt"/>
          <a:ea typeface="+mn-ea"/>
          <a:cs typeface="+mn-cs"/>
        </a:defRPr>
      </a:lvl4pPr>
      <a:lvl5pPr marL="1393671" algn="l" defTabSz="696836" rtl="0" eaLnBrk="1" latinLnBrk="0" hangingPunct="1">
        <a:defRPr sz="1371" kern="1200">
          <a:solidFill>
            <a:schemeClr val="tx1"/>
          </a:solidFill>
          <a:latin typeface="+mn-lt"/>
          <a:ea typeface="+mn-ea"/>
          <a:cs typeface="+mn-cs"/>
        </a:defRPr>
      </a:lvl5pPr>
      <a:lvl6pPr marL="1742090" algn="l" defTabSz="696836" rtl="0" eaLnBrk="1" latinLnBrk="0" hangingPunct="1">
        <a:defRPr sz="1371" kern="1200">
          <a:solidFill>
            <a:schemeClr val="tx1"/>
          </a:solidFill>
          <a:latin typeface="+mn-lt"/>
          <a:ea typeface="+mn-ea"/>
          <a:cs typeface="+mn-cs"/>
        </a:defRPr>
      </a:lvl6pPr>
      <a:lvl7pPr marL="2090508" algn="l" defTabSz="696836" rtl="0" eaLnBrk="1" latinLnBrk="0" hangingPunct="1">
        <a:defRPr sz="1371" kern="1200">
          <a:solidFill>
            <a:schemeClr val="tx1"/>
          </a:solidFill>
          <a:latin typeface="+mn-lt"/>
          <a:ea typeface="+mn-ea"/>
          <a:cs typeface="+mn-cs"/>
        </a:defRPr>
      </a:lvl7pPr>
      <a:lvl8pPr marL="2438926" algn="l" defTabSz="696836" rtl="0" eaLnBrk="1" latinLnBrk="0" hangingPunct="1">
        <a:defRPr sz="1371" kern="1200">
          <a:solidFill>
            <a:schemeClr val="tx1"/>
          </a:solidFill>
          <a:latin typeface="+mn-lt"/>
          <a:ea typeface="+mn-ea"/>
          <a:cs typeface="+mn-cs"/>
        </a:defRPr>
      </a:lvl8pPr>
      <a:lvl9pPr marL="2787344" algn="l" defTabSz="696836" rtl="0" eaLnBrk="1" latinLnBrk="0" hangingPunct="1">
        <a:defRPr sz="137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2.png"/><Relationship Id="rId7"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98000"/>
                <a:lumOff val="2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7" name="Rectangle 31">
            <a:extLst>
              <a:ext uri="{FF2B5EF4-FFF2-40B4-BE49-F238E27FC236}">
                <a16:creationId xmlns:a16="http://schemas.microsoft.com/office/drawing/2014/main" id="{6AD222F2-BDE4-7B57-1205-4C745D3D9B0C}"/>
              </a:ext>
            </a:extLst>
          </p:cNvPr>
          <p:cNvSpPr>
            <a:spLocks noChangeArrowheads="1"/>
          </p:cNvSpPr>
          <p:nvPr/>
        </p:nvSpPr>
        <p:spPr bwMode="auto">
          <a:xfrm>
            <a:off x="8368965" y="4034533"/>
            <a:ext cx="3705836" cy="966032"/>
          </a:xfrm>
          <a:prstGeom prst="rect">
            <a:avLst/>
          </a:prstGeom>
          <a:solidFill>
            <a:schemeClr val="bg1"/>
          </a:solidFill>
          <a:ln w="25400">
            <a:solidFill>
              <a:srgbClr val="000000"/>
            </a:solidFill>
            <a:miter lim="800000"/>
            <a:headEnd/>
            <a:tailEnd/>
          </a:ln>
        </p:spPr>
        <p:txBody>
          <a:bodyPr wrap="square" lIns="22032" tIns="11016" rIns="22032" bIns="11016">
            <a:spAutoFit/>
          </a:bodyPr>
          <a:lstStyle>
            <a:lvl1pPr defTabSz="396875">
              <a:defRPr sz="1000">
                <a:solidFill>
                  <a:schemeClr val="tx1"/>
                </a:solidFill>
                <a:latin typeface="Times New Roman" panose="02020603050405020304" pitchFamily="18" charset="0"/>
                <a:ea typeface="ＭＳ Ｐゴシック" panose="020B0600070205080204" pitchFamily="34" charset="-128"/>
              </a:defRPr>
            </a:lvl1pPr>
            <a:lvl2pPr marL="742950" indent="-285750" defTabSz="396875">
              <a:defRPr sz="1000">
                <a:solidFill>
                  <a:schemeClr val="tx1"/>
                </a:solidFill>
                <a:latin typeface="Times New Roman" panose="02020603050405020304" pitchFamily="18" charset="0"/>
                <a:ea typeface="ＭＳ Ｐゴシック" panose="020B0600070205080204" pitchFamily="34" charset="-128"/>
              </a:defRPr>
            </a:lvl2pPr>
            <a:lvl3pPr marL="1143000" indent="-228600" defTabSz="396875">
              <a:defRPr sz="1000">
                <a:solidFill>
                  <a:schemeClr val="tx1"/>
                </a:solidFill>
                <a:latin typeface="Times New Roman" panose="02020603050405020304" pitchFamily="18" charset="0"/>
                <a:ea typeface="ＭＳ Ｐゴシック" panose="020B0600070205080204" pitchFamily="34" charset="-128"/>
              </a:defRPr>
            </a:lvl3pPr>
            <a:lvl4pPr marL="1600200" indent="-228600" defTabSz="396875">
              <a:defRPr sz="1000">
                <a:solidFill>
                  <a:schemeClr val="tx1"/>
                </a:solidFill>
                <a:latin typeface="Times New Roman" panose="02020603050405020304" pitchFamily="18" charset="0"/>
                <a:ea typeface="ＭＳ Ｐゴシック" panose="020B0600070205080204" pitchFamily="34" charset="-128"/>
              </a:defRPr>
            </a:lvl4pPr>
            <a:lvl5pPr marL="2057400" indent="-228600" defTabSz="396875">
              <a:defRPr sz="1000">
                <a:solidFill>
                  <a:schemeClr val="tx1"/>
                </a:solidFill>
                <a:latin typeface="Times New Roman" panose="02020603050405020304" pitchFamily="18" charset="0"/>
                <a:ea typeface="ＭＳ Ｐゴシック" panose="020B0600070205080204" pitchFamily="34" charset="-128"/>
              </a:defRPr>
            </a:lvl5pPr>
            <a:lvl6pPr marL="25146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6pPr>
            <a:lvl7pPr marL="29718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7pPr>
            <a:lvl8pPr marL="34290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8pPr>
            <a:lvl9pPr marL="38862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9pPr>
          </a:lstStyle>
          <a:p>
            <a:pPr algn="ctr" defTabSz="220504" fontAlgn="base">
              <a:spcBef>
                <a:spcPct val="0"/>
              </a:spcBef>
              <a:spcAft>
                <a:spcPct val="0"/>
              </a:spcAft>
            </a:pPr>
            <a:endParaRPr lang="en-US" altLang="en-US" sz="389" b="1" u="sng" dirty="0">
              <a:solidFill>
                <a:srgbClr val="000000"/>
              </a:solidFill>
              <a:latin typeface="Arial" panose="020B0604020202020204" pitchFamily="34" charset="0"/>
            </a:endParaRPr>
          </a:p>
          <a:p>
            <a:pPr algn="ctr" defTabSz="220504" fontAlgn="base">
              <a:spcBef>
                <a:spcPct val="0"/>
              </a:spcBef>
              <a:spcAft>
                <a:spcPts val="333"/>
              </a:spcAft>
            </a:pPr>
            <a:r>
              <a:rPr lang="en-US" altLang="en-US" sz="833" b="1" u="sng" dirty="0">
                <a:solidFill>
                  <a:srgbClr val="080808"/>
                </a:solidFill>
                <a:latin typeface="Arial" panose="020B0604020202020204" pitchFamily="34" charset="0"/>
              </a:rPr>
              <a:t>CONCLUSIONS</a:t>
            </a: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p:txBody>
      </p:sp>
      <p:sp>
        <p:nvSpPr>
          <p:cNvPr id="27" name="Text Box 671">
            <a:extLst>
              <a:ext uri="{FF2B5EF4-FFF2-40B4-BE49-F238E27FC236}">
                <a16:creationId xmlns:a16="http://schemas.microsoft.com/office/drawing/2014/main" id="{E02B58DA-E544-1106-48A9-5EC37F6B83B0}"/>
              </a:ext>
            </a:extLst>
          </p:cNvPr>
          <p:cNvSpPr txBox="1">
            <a:spLocks noChangeArrowheads="1"/>
          </p:cNvSpPr>
          <p:nvPr/>
        </p:nvSpPr>
        <p:spPr bwMode="auto">
          <a:xfrm>
            <a:off x="107697" y="117793"/>
            <a:ext cx="11967104" cy="823736"/>
          </a:xfrm>
          <a:prstGeom prst="rect">
            <a:avLst/>
          </a:prstGeom>
          <a:solidFill>
            <a:schemeClr val="bg1"/>
          </a:solidFill>
          <a:ln w="25400">
            <a:solidFill>
              <a:srgbClr val="000000"/>
            </a:solidFill>
            <a:miter lim="800000"/>
            <a:headEnd/>
            <a:tailEnd/>
          </a:ln>
        </p:spPr>
        <p:txBody>
          <a:bodyPr lIns="22032" tIns="11016" rIns="22032" bIns="11016"/>
          <a:lstStyle>
            <a:lvl1pPr defTabSz="396875">
              <a:defRPr sz="1000">
                <a:solidFill>
                  <a:schemeClr val="tx1"/>
                </a:solidFill>
                <a:latin typeface="Times New Roman" panose="02020603050405020304" pitchFamily="18" charset="0"/>
                <a:ea typeface="ＭＳ Ｐゴシック" panose="020B0600070205080204" pitchFamily="34" charset="-128"/>
              </a:defRPr>
            </a:lvl1pPr>
            <a:lvl2pPr marL="742950" indent="-285750" defTabSz="396875">
              <a:defRPr sz="1000">
                <a:solidFill>
                  <a:schemeClr val="tx1"/>
                </a:solidFill>
                <a:latin typeface="Times New Roman" panose="02020603050405020304" pitchFamily="18" charset="0"/>
                <a:ea typeface="ＭＳ Ｐゴシック" panose="020B0600070205080204" pitchFamily="34" charset="-128"/>
              </a:defRPr>
            </a:lvl2pPr>
            <a:lvl3pPr marL="1143000" indent="-228600" defTabSz="396875">
              <a:defRPr sz="1000">
                <a:solidFill>
                  <a:schemeClr val="tx1"/>
                </a:solidFill>
                <a:latin typeface="Times New Roman" panose="02020603050405020304" pitchFamily="18" charset="0"/>
                <a:ea typeface="ＭＳ Ｐゴシック" panose="020B0600070205080204" pitchFamily="34" charset="-128"/>
              </a:defRPr>
            </a:lvl3pPr>
            <a:lvl4pPr marL="1600200" indent="-228600" defTabSz="396875">
              <a:defRPr sz="1000">
                <a:solidFill>
                  <a:schemeClr val="tx1"/>
                </a:solidFill>
                <a:latin typeface="Times New Roman" panose="02020603050405020304" pitchFamily="18" charset="0"/>
                <a:ea typeface="ＭＳ Ｐゴシック" panose="020B0600070205080204" pitchFamily="34" charset="-128"/>
              </a:defRPr>
            </a:lvl4pPr>
            <a:lvl5pPr marL="2057400" indent="-228600" defTabSz="396875">
              <a:defRPr sz="1000">
                <a:solidFill>
                  <a:schemeClr val="tx1"/>
                </a:solidFill>
                <a:latin typeface="Times New Roman" panose="02020603050405020304" pitchFamily="18" charset="0"/>
                <a:ea typeface="ＭＳ Ｐゴシック" panose="020B0600070205080204" pitchFamily="34" charset="-128"/>
              </a:defRPr>
            </a:lvl5pPr>
            <a:lvl6pPr marL="25146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6pPr>
            <a:lvl7pPr marL="29718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7pPr>
            <a:lvl8pPr marL="34290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8pPr>
            <a:lvl9pPr marL="38862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9pPr>
          </a:lstStyle>
          <a:p>
            <a:pPr algn="ctr" defTabSz="220504" fontAlgn="base">
              <a:spcBef>
                <a:spcPct val="20000"/>
              </a:spcBef>
              <a:spcAft>
                <a:spcPct val="0"/>
              </a:spcAft>
            </a:pPr>
            <a:endParaRPr lang="en-US" altLang="en-US" sz="444" b="1" u="sng" dirty="0">
              <a:solidFill>
                <a:srgbClr val="00003A"/>
              </a:solidFill>
              <a:latin typeface="Arial" panose="020B0604020202020204" pitchFamily="34" charset="0"/>
            </a:endParaRPr>
          </a:p>
          <a:p>
            <a:pPr defTabSz="220504" fontAlgn="base">
              <a:spcBef>
                <a:spcPct val="50000"/>
              </a:spcBef>
              <a:spcAft>
                <a:spcPct val="0"/>
              </a:spcAft>
            </a:pPr>
            <a:endParaRPr lang="en-US" altLang="en-US" sz="778" dirty="0">
              <a:solidFill>
                <a:srgbClr val="020202"/>
              </a:solidFill>
              <a:latin typeface="Arial" panose="020B0604020202020204" pitchFamily="34" charset="0"/>
            </a:endParaRPr>
          </a:p>
          <a:p>
            <a:pPr defTabSz="220504" fontAlgn="base">
              <a:spcBef>
                <a:spcPct val="50000"/>
              </a:spcBef>
              <a:spcAft>
                <a:spcPct val="0"/>
              </a:spcAft>
            </a:pPr>
            <a:endParaRPr lang="en-US" altLang="en-US" sz="778" dirty="0">
              <a:solidFill>
                <a:srgbClr val="020202"/>
              </a:solidFill>
              <a:latin typeface="Arial" panose="020B0604020202020204" pitchFamily="34" charset="0"/>
            </a:endParaRPr>
          </a:p>
        </p:txBody>
      </p:sp>
      <p:sp>
        <p:nvSpPr>
          <p:cNvPr id="28" name="Text Box 662">
            <a:extLst>
              <a:ext uri="{FF2B5EF4-FFF2-40B4-BE49-F238E27FC236}">
                <a16:creationId xmlns:a16="http://schemas.microsoft.com/office/drawing/2014/main" id="{E3E3EB60-248B-0423-5E09-72F4A6095B98}"/>
              </a:ext>
            </a:extLst>
          </p:cNvPr>
          <p:cNvSpPr txBox="1">
            <a:spLocks noChangeArrowheads="1"/>
          </p:cNvSpPr>
          <p:nvPr/>
        </p:nvSpPr>
        <p:spPr bwMode="auto">
          <a:xfrm>
            <a:off x="8043334" y="5658464"/>
            <a:ext cx="3791479" cy="187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2032" tIns="11016" rIns="22032" bIns="11016"/>
          <a:lstStyle>
            <a:lvl1pPr defTabSz="396875">
              <a:defRPr sz="1000">
                <a:solidFill>
                  <a:schemeClr val="tx1"/>
                </a:solidFill>
                <a:latin typeface="Times New Roman" panose="02020603050405020304" pitchFamily="18" charset="0"/>
                <a:ea typeface="ＭＳ Ｐゴシック" panose="020B0600070205080204" pitchFamily="34" charset="-128"/>
              </a:defRPr>
            </a:lvl1pPr>
            <a:lvl2pPr marL="742950" indent="-285750" defTabSz="396875">
              <a:defRPr sz="1000">
                <a:solidFill>
                  <a:schemeClr val="tx1"/>
                </a:solidFill>
                <a:latin typeface="Times New Roman" panose="02020603050405020304" pitchFamily="18" charset="0"/>
                <a:ea typeface="ＭＳ Ｐゴシック" panose="020B0600070205080204" pitchFamily="34" charset="-128"/>
              </a:defRPr>
            </a:lvl2pPr>
            <a:lvl3pPr marL="1143000" indent="-228600" defTabSz="396875">
              <a:defRPr sz="1000">
                <a:solidFill>
                  <a:schemeClr val="tx1"/>
                </a:solidFill>
                <a:latin typeface="Times New Roman" panose="02020603050405020304" pitchFamily="18" charset="0"/>
                <a:ea typeface="ＭＳ Ｐゴシック" panose="020B0600070205080204" pitchFamily="34" charset="-128"/>
              </a:defRPr>
            </a:lvl3pPr>
            <a:lvl4pPr marL="1600200" indent="-228600" defTabSz="396875">
              <a:defRPr sz="1000">
                <a:solidFill>
                  <a:schemeClr val="tx1"/>
                </a:solidFill>
                <a:latin typeface="Times New Roman" panose="02020603050405020304" pitchFamily="18" charset="0"/>
                <a:ea typeface="ＭＳ Ｐゴシック" panose="020B0600070205080204" pitchFamily="34" charset="-128"/>
              </a:defRPr>
            </a:lvl4pPr>
            <a:lvl5pPr marL="2057400" indent="-228600" defTabSz="396875">
              <a:defRPr sz="1000">
                <a:solidFill>
                  <a:schemeClr val="tx1"/>
                </a:solidFill>
                <a:latin typeface="Times New Roman" panose="02020603050405020304" pitchFamily="18" charset="0"/>
                <a:ea typeface="ＭＳ Ｐゴシック" panose="020B0600070205080204" pitchFamily="34" charset="-128"/>
              </a:defRPr>
            </a:lvl5pPr>
            <a:lvl6pPr marL="25146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6pPr>
            <a:lvl7pPr marL="29718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7pPr>
            <a:lvl8pPr marL="34290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8pPr>
            <a:lvl9pPr marL="38862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9pPr>
          </a:lstStyle>
          <a:p>
            <a:pPr algn="ctr" defTabSz="220504" fontAlgn="base">
              <a:spcBef>
                <a:spcPct val="0"/>
              </a:spcBef>
              <a:spcAft>
                <a:spcPct val="0"/>
              </a:spcAft>
            </a:pPr>
            <a:endParaRPr lang="en-US" altLang="en-US" sz="722">
              <a:solidFill>
                <a:srgbClr val="020202"/>
              </a:solidFill>
              <a:latin typeface="Arial" panose="020B0604020202020204" pitchFamily="34" charset="0"/>
            </a:endParaRPr>
          </a:p>
        </p:txBody>
      </p:sp>
      <p:sp>
        <p:nvSpPr>
          <p:cNvPr id="34" name="Text Box 671">
            <a:extLst>
              <a:ext uri="{FF2B5EF4-FFF2-40B4-BE49-F238E27FC236}">
                <a16:creationId xmlns:a16="http://schemas.microsoft.com/office/drawing/2014/main" id="{7973F7EF-8DF2-9404-0C16-915EAEB82614}"/>
              </a:ext>
            </a:extLst>
          </p:cNvPr>
          <p:cNvSpPr txBox="1">
            <a:spLocks noChangeArrowheads="1"/>
          </p:cNvSpPr>
          <p:nvPr/>
        </p:nvSpPr>
        <p:spPr bwMode="auto">
          <a:xfrm>
            <a:off x="102141" y="1007860"/>
            <a:ext cx="3680354" cy="2088632"/>
          </a:xfrm>
          <a:prstGeom prst="rect">
            <a:avLst/>
          </a:prstGeom>
          <a:solidFill>
            <a:schemeClr val="bg1"/>
          </a:solidFill>
          <a:ln w="25400">
            <a:solidFill>
              <a:srgbClr val="000000"/>
            </a:solidFill>
            <a:miter lim="800000"/>
            <a:headEnd/>
            <a:tailEnd/>
          </a:ln>
        </p:spPr>
        <p:txBody>
          <a:bodyPr lIns="22032" tIns="11016" rIns="22032" bIns="11016"/>
          <a:lstStyle>
            <a:lvl1pPr defTabSz="396875">
              <a:defRPr sz="1000">
                <a:solidFill>
                  <a:schemeClr val="tx1"/>
                </a:solidFill>
                <a:latin typeface="Times New Roman" panose="02020603050405020304" pitchFamily="18" charset="0"/>
                <a:ea typeface="ＭＳ Ｐゴシック" panose="020B0600070205080204" pitchFamily="34" charset="-128"/>
              </a:defRPr>
            </a:lvl1pPr>
            <a:lvl2pPr marL="365125" indent="-285750" defTabSz="396875">
              <a:defRPr sz="1000">
                <a:solidFill>
                  <a:schemeClr val="tx1"/>
                </a:solidFill>
                <a:latin typeface="Times New Roman" panose="02020603050405020304" pitchFamily="18" charset="0"/>
                <a:ea typeface="ＭＳ Ｐゴシック" panose="020B0600070205080204" pitchFamily="34" charset="-128"/>
              </a:defRPr>
            </a:lvl2pPr>
            <a:lvl3pPr marL="1143000" indent="-228600" defTabSz="396875">
              <a:defRPr sz="1000">
                <a:solidFill>
                  <a:schemeClr val="tx1"/>
                </a:solidFill>
                <a:latin typeface="Times New Roman" panose="02020603050405020304" pitchFamily="18" charset="0"/>
                <a:ea typeface="ＭＳ Ｐゴシック" panose="020B0600070205080204" pitchFamily="34" charset="-128"/>
              </a:defRPr>
            </a:lvl3pPr>
            <a:lvl4pPr marL="1600200" indent="-228600" defTabSz="396875">
              <a:defRPr sz="1000">
                <a:solidFill>
                  <a:schemeClr val="tx1"/>
                </a:solidFill>
                <a:latin typeface="Times New Roman" panose="02020603050405020304" pitchFamily="18" charset="0"/>
                <a:ea typeface="ＭＳ Ｐゴシック" panose="020B0600070205080204" pitchFamily="34" charset="-128"/>
              </a:defRPr>
            </a:lvl4pPr>
            <a:lvl5pPr marL="2057400" indent="-228600" defTabSz="396875">
              <a:defRPr sz="1000">
                <a:solidFill>
                  <a:schemeClr val="tx1"/>
                </a:solidFill>
                <a:latin typeface="Times New Roman" panose="02020603050405020304" pitchFamily="18" charset="0"/>
                <a:ea typeface="ＭＳ Ｐゴシック" panose="020B0600070205080204" pitchFamily="34" charset="-128"/>
              </a:defRPr>
            </a:lvl5pPr>
            <a:lvl6pPr marL="25146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6pPr>
            <a:lvl7pPr marL="29718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7pPr>
            <a:lvl8pPr marL="34290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8pPr>
            <a:lvl9pPr marL="38862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9pPr>
          </a:lstStyle>
          <a:p>
            <a:pPr algn="ctr" defTabSz="220504" fontAlgn="base">
              <a:spcBef>
                <a:spcPct val="20000"/>
              </a:spcBef>
              <a:spcAft>
                <a:spcPct val="0"/>
              </a:spcAft>
              <a:defRPr/>
            </a:pPr>
            <a:endParaRPr lang="en-US" altLang="en-US" sz="389" b="1" u="sng" dirty="0">
              <a:solidFill>
                <a:srgbClr val="00003A"/>
              </a:solidFill>
              <a:latin typeface="Arial" panose="020B0604020202020204" pitchFamily="34" charset="0"/>
            </a:endParaRPr>
          </a:p>
          <a:p>
            <a:pPr algn="ctr" defTabSz="220504" fontAlgn="base">
              <a:spcBef>
                <a:spcPct val="20000"/>
              </a:spcBef>
              <a:spcAft>
                <a:spcPct val="0"/>
              </a:spcAft>
              <a:defRPr/>
            </a:pPr>
            <a:r>
              <a:rPr lang="en-US" altLang="en-US" sz="833" b="1" u="sng" dirty="0">
                <a:solidFill>
                  <a:srgbClr val="000000"/>
                </a:solidFill>
                <a:latin typeface="Arial" panose="020B0604020202020204" pitchFamily="34" charset="0"/>
                <a:cs typeface="Arial" panose="020B0604020202020204" pitchFamily="34" charset="0"/>
              </a:rPr>
              <a:t>BACKGROUND</a:t>
            </a:r>
          </a:p>
          <a:p>
            <a:pPr algn="ctr" defTabSz="220504" fontAlgn="base">
              <a:spcBef>
                <a:spcPct val="20000"/>
              </a:spcBef>
              <a:spcAft>
                <a:spcPct val="0"/>
              </a:spcAft>
              <a:defRPr/>
            </a:pPr>
            <a:endParaRPr lang="en-US" altLang="en-US" sz="200" b="1" u="sng" dirty="0">
              <a:solidFill>
                <a:srgbClr val="00003A"/>
              </a:solidFill>
              <a:latin typeface="Arial" panose="020B0604020202020204" pitchFamily="34" charset="0"/>
              <a:cs typeface="Arial" panose="020B0604020202020204" pitchFamily="34" charset="0"/>
            </a:endParaRPr>
          </a:p>
          <a:p>
            <a:pPr marL="202863" lvl="1" indent="-158763" defTabSz="220504" fontAlgn="base">
              <a:spcBef>
                <a:spcPct val="0"/>
              </a:spcBef>
              <a:spcAft>
                <a:spcPct val="0"/>
              </a:spcAft>
              <a:buFont typeface="Arial" panose="020B0604020202020204" pitchFamily="34" charset="0"/>
              <a:buChar char="•"/>
              <a:defRPr/>
            </a:pPr>
            <a:r>
              <a:rPr lang="en-US" altLang="en-US" sz="778" dirty="0" err="1">
                <a:solidFill>
                  <a:srgbClr val="000000"/>
                </a:solidFill>
                <a:latin typeface="Arial" panose="020B0604020202020204" pitchFamily="34" charset="0"/>
                <a:cs typeface="Arial" panose="020B0604020202020204" pitchFamily="34" charset="0"/>
              </a:rPr>
              <a:t>Calcineurin</a:t>
            </a:r>
            <a:r>
              <a:rPr lang="en-US" altLang="en-US" sz="778" dirty="0">
                <a:solidFill>
                  <a:srgbClr val="000000"/>
                </a:solidFill>
                <a:latin typeface="Arial" panose="020B0604020202020204" pitchFamily="34" charset="0"/>
                <a:cs typeface="Arial" panose="020B0604020202020204" pitchFamily="34" charset="0"/>
              </a:rPr>
              <a:t> inhibitors (CNIs) are commonly considered the standard of care for maintenance immunosuppression; however, CNIs are known to be associated with nephrotoxicity and reduced graft survival</a:t>
            </a:r>
            <a:r>
              <a:rPr lang="en-US" altLang="en-US" sz="778" baseline="30000" dirty="0">
                <a:solidFill>
                  <a:srgbClr val="000000"/>
                </a:solidFill>
                <a:latin typeface="Arial" panose="020B0604020202020204" pitchFamily="34" charset="0"/>
                <a:cs typeface="Arial" panose="020B0604020202020204" pitchFamily="34" charset="0"/>
              </a:rPr>
              <a:t>1</a:t>
            </a:r>
            <a:r>
              <a:rPr lang="en-US" altLang="en-US" sz="778" dirty="0">
                <a:solidFill>
                  <a:srgbClr val="000000"/>
                </a:solidFill>
                <a:latin typeface="Arial" panose="020B0604020202020204" pitchFamily="34" charset="0"/>
                <a:cs typeface="Arial" panose="020B0604020202020204" pitchFamily="34" charset="0"/>
              </a:rPr>
              <a:t> </a:t>
            </a:r>
          </a:p>
          <a:p>
            <a:pPr marL="202863" lvl="1" indent="-158763" defTabSz="220504" fontAlgn="base">
              <a:spcBef>
                <a:spcPct val="0"/>
              </a:spcBef>
              <a:spcAft>
                <a:spcPct val="0"/>
              </a:spcAft>
              <a:buFont typeface="Arial" panose="020B0604020202020204" pitchFamily="34" charset="0"/>
              <a:buChar char="•"/>
              <a:defRPr/>
            </a:pPr>
            <a:endParaRPr lang="en-US" altLang="en-US" sz="600" dirty="0">
              <a:solidFill>
                <a:srgbClr val="000000"/>
              </a:solidFill>
              <a:latin typeface="Arial" panose="020B0604020202020204" pitchFamily="34" charset="0"/>
              <a:cs typeface="Arial" panose="020B0604020202020204" pitchFamily="34" charset="0"/>
            </a:endParaRPr>
          </a:p>
          <a:p>
            <a:pPr marL="202863" lvl="1" indent="-158763" defTabSz="220504" fontAlgn="base">
              <a:spcBef>
                <a:spcPct val="0"/>
              </a:spcBef>
              <a:spcAft>
                <a:spcPct val="0"/>
              </a:spcAft>
              <a:buFont typeface="Arial" panose="020B0604020202020204" pitchFamily="34" charset="0"/>
              <a:buChar char="•"/>
              <a:defRPr/>
            </a:pPr>
            <a:r>
              <a:rPr lang="en-US" altLang="en-US" sz="778" dirty="0">
                <a:solidFill>
                  <a:srgbClr val="000000"/>
                </a:solidFill>
                <a:latin typeface="Arial" panose="020B0604020202020204" pitchFamily="34" charset="0"/>
                <a:cs typeface="Arial" panose="020B0604020202020204" pitchFamily="34" charset="0"/>
              </a:rPr>
              <a:t>Belatacept is a selective T-cell co-stimulation blocker that binds to CD80 and CD86 receptors on antigen presenting cells (APCs) blocking the required CD28 mediated interaction between APCs and T cells preventing an essential step in T cell activation</a:t>
            </a:r>
          </a:p>
          <a:p>
            <a:pPr marL="202863" lvl="1" indent="-158763" defTabSz="220504" fontAlgn="base">
              <a:spcBef>
                <a:spcPct val="0"/>
              </a:spcBef>
              <a:spcAft>
                <a:spcPct val="0"/>
              </a:spcAft>
              <a:buFont typeface="Arial" panose="020B0604020202020204" pitchFamily="34" charset="0"/>
              <a:buChar char="•"/>
              <a:defRPr/>
            </a:pPr>
            <a:endParaRPr lang="en-US" altLang="en-US" sz="600" dirty="0">
              <a:solidFill>
                <a:srgbClr val="000000"/>
              </a:solidFill>
              <a:latin typeface="Arial" panose="020B0604020202020204" pitchFamily="34" charset="0"/>
              <a:cs typeface="Arial" panose="020B0604020202020204" pitchFamily="34" charset="0"/>
            </a:endParaRPr>
          </a:p>
          <a:p>
            <a:pPr marL="202863" lvl="1" indent="-158763" defTabSz="220504" fontAlgn="base">
              <a:spcBef>
                <a:spcPct val="0"/>
              </a:spcBef>
              <a:spcAft>
                <a:spcPct val="0"/>
              </a:spcAft>
              <a:buFont typeface="Arial" panose="020B0604020202020204" pitchFamily="34" charset="0"/>
              <a:buChar char="•"/>
              <a:defRPr/>
            </a:pPr>
            <a:r>
              <a:rPr lang="en-US" altLang="en-US" sz="778" dirty="0">
                <a:solidFill>
                  <a:srgbClr val="000000"/>
                </a:solidFill>
                <a:latin typeface="Arial" panose="020B0604020202020204" pitchFamily="34" charset="0"/>
                <a:cs typeface="Arial" panose="020B0604020202020204" pitchFamily="34" charset="0"/>
              </a:rPr>
              <a:t>Belatacept is commonly </a:t>
            </a:r>
            <a:r>
              <a:rPr lang="en-US" altLang="en-US" sz="778" dirty="0">
                <a:latin typeface="Arial" panose="020B0604020202020204" pitchFamily="34" charset="0"/>
                <a:cs typeface="Arial" panose="020B0604020202020204" pitchFamily="34" charset="0"/>
              </a:rPr>
              <a:t>used as an alternative to CNIs to minimize </a:t>
            </a:r>
            <a:r>
              <a:rPr lang="en-US" altLang="en-US" sz="778" dirty="0">
                <a:solidFill>
                  <a:srgbClr val="000000"/>
                </a:solidFill>
                <a:latin typeface="Arial" panose="020B0604020202020204" pitchFamily="34" charset="0"/>
                <a:cs typeface="Arial" panose="020B0604020202020204" pitchFamily="34" charset="0"/>
              </a:rPr>
              <a:t>nephrotoxicity </a:t>
            </a:r>
          </a:p>
          <a:p>
            <a:pPr marL="202863" lvl="1" indent="-158763" defTabSz="220504" fontAlgn="base">
              <a:spcBef>
                <a:spcPct val="0"/>
              </a:spcBef>
              <a:spcAft>
                <a:spcPct val="0"/>
              </a:spcAft>
              <a:buFont typeface="Arial" panose="020B0604020202020204" pitchFamily="34" charset="0"/>
              <a:buChar char="•"/>
              <a:defRPr/>
            </a:pPr>
            <a:endParaRPr lang="en-US" altLang="en-US" sz="600" dirty="0">
              <a:solidFill>
                <a:srgbClr val="000000"/>
              </a:solidFill>
              <a:latin typeface="Arial" panose="020B0604020202020204" pitchFamily="34" charset="0"/>
              <a:cs typeface="Arial" panose="020B0604020202020204" pitchFamily="34" charset="0"/>
            </a:endParaRPr>
          </a:p>
          <a:p>
            <a:pPr marL="202863" lvl="1" indent="-158763" defTabSz="220504" fontAlgn="base">
              <a:spcBef>
                <a:spcPct val="0"/>
              </a:spcBef>
              <a:spcAft>
                <a:spcPct val="0"/>
              </a:spcAft>
              <a:buFont typeface="Arial" panose="020B0604020202020204" pitchFamily="34" charset="0"/>
              <a:buChar char="•"/>
              <a:defRPr/>
            </a:pPr>
            <a:r>
              <a:rPr lang="en-US" altLang="en-US" sz="778" dirty="0">
                <a:solidFill>
                  <a:srgbClr val="000000"/>
                </a:solidFill>
                <a:latin typeface="Arial" panose="020B0604020202020204" pitchFamily="34" charset="0"/>
                <a:cs typeface="Arial" panose="020B0604020202020204" pitchFamily="34" charset="0"/>
              </a:rPr>
              <a:t>Several tacrolimus (FK) to belatacept conversion protocols have been described in the literature </a:t>
            </a:r>
            <a:r>
              <a:rPr lang="en-US" altLang="en-US" sz="778" dirty="0">
                <a:latin typeface="Arial" panose="020B0604020202020204" pitchFamily="34" charset="0"/>
                <a:cs typeface="Arial" panose="020B0604020202020204" pitchFamily="34" charset="0"/>
              </a:rPr>
              <a:t>using various forms of FK tapering</a:t>
            </a:r>
          </a:p>
          <a:p>
            <a:pPr marL="44100" lvl="1" indent="0" defTabSz="220504" fontAlgn="base">
              <a:spcBef>
                <a:spcPct val="0"/>
              </a:spcBef>
              <a:spcAft>
                <a:spcPct val="0"/>
              </a:spcAft>
              <a:defRPr/>
            </a:pPr>
            <a:endParaRPr lang="en-US" altLang="en-US" sz="778" dirty="0">
              <a:latin typeface="Arial" panose="020B0604020202020204" pitchFamily="34" charset="0"/>
              <a:cs typeface="Arial" panose="020B0604020202020204" pitchFamily="34" charset="0"/>
            </a:endParaRPr>
          </a:p>
          <a:p>
            <a:pPr marL="202863" lvl="1" indent="-158763" defTabSz="220504" fontAlgn="base">
              <a:spcBef>
                <a:spcPct val="0"/>
              </a:spcBef>
              <a:spcAft>
                <a:spcPct val="0"/>
              </a:spcAft>
              <a:buFont typeface="Arial" panose="020B0604020202020204" pitchFamily="34" charset="0"/>
              <a:buChar char="•"/>
              <a:defRPr/>
            </a:pPr>
            <a:r>
              <a:rPr lang="en-US" altLang="en-US" sz="778" dirty="0">
                <a:latin typeface="Arial" panose="020B0604020202020204" pitchFamily="34" charset="0"/>
                <a:cs typeface="Arial" panose="020B0604020202020204" pitchFamily="34" charset="0"/>
              </a:rPr>
              <a:t>Biopsy proven acute rejection (BPAR) post conversion </a:t>
            </a:r>
            <a:r>
              <a:rPr lang="en-US" altLang="en-US" sz="778" dirty="0">
                <a:solidFill>
                  <a:srgbClr val="000000"/>
                </a:solidFill>
                <a:latin typeface="Arial" panose="020B0604020202020204" pitchFamily="34" charset="0"/>
                <a:cs typeface="Arial" panose="020B0604020202020204" pitchFamily="34" charset="0"/>
              </a:rPr>
              <a:t>ranged from 3-33%</a:t>
            </a:r>
            <a:r>
              <a:rPr lang="en-US" altLang="en-US" sz="778" baseline="30000" dirty="0">
                <a:solidFill>
                  <a:srgbClr val="000000"/>
                </a:solidFill>
                <a:latin typeface="Arial" panose="020B0604020202020204" pitchFamily="34" charset="0"/>
                <a:cs typeface="Arial" panose="020B0604020202020204" pitchFamily="34" charset="0"/>
              </a:rPr>
              <a:t>1,2,3</a:t>
            </a:r>
            <a:endParaRPr lang="en-US" altLang="en-US" sz="778" dirty="0">
              <a:solidFill>
                <a:srgbClr val="000000"/>
              </a:solidFill>
              <a:latin typeface="Arial" panose="020B0604020202020204" pitchFamily="34" charset="0"/>
              <a:cs typeface="Arial" panose="020B0604020202020204" pitchFamily="34" charset="0"/>
            </a:endParaRPr>
          </a:p>
        </p:txBody>
      </p:sp>
      <p:sp>
        <p:nvSpPr>
          <p:cNvPr id="35" name="Rectangle 1424">
            <a:extLst>
              <a:ext uri="{FF2B5EF4-FFF2-40B4-BE49-F238E27FC236}">
                <a16:creationId xmlns:a16="http://schemas.microsoft.com/office/drawing/2014/main" id="{0A9BE203-21D2-9B92-BEB0-38A90EA34D49}"/>
              </a:ext>
            </a:extLst>
          </p:cNvPr>
          <p:cNvSpPr>
            <a:spLocks noChangeArrowheads="1"/>
          </p:cNvSpPr>
          <p:nvPr/>
        </p:nvSpPr>
        <p:spPr bwMode="auto">
          <a:xfrm>
            <a:off x="3885847" y="2478856"/>
            <a:ext cx="4386792" cy="4260395"/>
          </a:xfrm>
          <a:prstGeom prst="rect">
            <a:avLst/>
          </a:prstGeom>
          <a:solidFill>
            <a:schemeClr val="bg1"/>
          </a:solidFill>
          <a:ln w="28575">
            <a:solidFill>
              <a:schemeClr val="tx1"/>
            </a:solidFill>
            <a:miter lim="800000"/>
            <a:headEnd/>
            <a:tailEnd/>
          </a:ln>
        </p:spPr>
        <p:txBody>
          <a:bodyPr lIns="22032" tIns="11016" rIns="22032" bIns="11016">
            <a:spAutoFit/>
          </a:bodyPr>
          <a:lstStyle>
            <a:lvl1pPr defTabSz="396875">
              <a:defRPr sz="1000">
                <a:solidFill>
                  <a:schemeClr val="tx1"/>
                </a:solidFill>
                <a:latin typeface="Times New Roman" panose="02020603050405020304" pitchFamily="18" charset="0"/>
                <a:ea typeface="ＭＳ Ｐゴシック" panose="020B0600070205080204" pitchFamily="34" charset="-128"/>
              </a:defRPr>
            </a:lvl1pPr>
            <a:lvl2pPr marL="365125" indent="-285750" defTabSz="396875">
              <a:defRPr sz="1000">
                <a:solidFill>
                  <a:schemeClr val="tx1"/>
                </a:solidFill>
                <a:latin typeface="Times New Roman" panose="02020603050405020304" pitchFamily="18" charset="0"/>
                <a:ea typeface="ＭＳ Ｐゴシック" panose="020B0600070205080204" pitchFamily="34" charset="-128"/>
              </a:defRPr>
            </a:lvl2pPr>
            <a:lvl3pPr marL="1143000" indent="-228600" defTabSz="396875">
              <a:defRPr sz="1000">
                <a:solidFill>
                  <a:schemeClr val="tx1"/>
                </a:solidFill>
                <a:latin typeface="Times New Roman" panose="02020603050405020304" pitchFamily="18" charset="0"/>
                <a:ea typeface="ＭＳ Ｐゴシック" panose="020B0600070205080204" pitchFamily="34" charset="-128"/>
              </a:defRPr>
            </a:lvl3pPr>
            <a:lvl4pPr marL="1600200" indent="-228600" defTabSz="396875">
              <a:defRPr sz="1000">
                <a:solidFill>
                  <a:schemeClr val="tx1"/>
                </a:solidFill>
                <a:latin typeface="Times New Roman" panose="02020603050405020304" pitchFamily="18" charset="0"/>
                <a:ea typeface="ＭＳ Ｐゴシック" panose="020B0600070205080204" pitchFamily="34" charset="-128"/>
              </a:defRPr>
            </a:lvl4pPr>
            <a:lvl5pPr marL="2057400" indent="-228600" defTabSz="396875">
              <a:defRPr sz="1000">
                <a:solidFill>
                  <a:schemeClr val="tx1"/>
                </a:solidFill>
                <a:latin typeface="Times New Roman" panose="02020603050405020304" pitchFamily="18" charset="0"/>
                <a:ea typeface="ＭＳ Ｐゴシック" panose="020B0600070205080204" pitchFamily="34" charset="-128"/>
              </a:defRPr>
            </a:lvl5pPr>
            <a:lvl6pPr marL="25146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6pPr>
            <a:lvl7pPr marL="29718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7pPr>
            <a:lvl8pPr marL="34290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8pPr>
            <a:lvl9pPr marL="38862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9pPr>
          </a:lstStyle>
          <a:p>
            <a:pPr algn="ctr" defTabSz="220504" fontAlgn="base">
              <a:spcBef>
                <a:spcPct val="20000"/>
              </a:spcBef>
              <a:spcAft>
                <a:spcPct val="0"/>
              </a:spcAft>
            </a:pPr>
            <a:endParaRPr lang="en-US" altLang="en-US" sz="389" b="1" u="sng" dirty="0">
              <a:solidFill>
                <a:srgbClr val="00003A"/>
              </a:solidFill>
              <a:latin typeface="Arial" panose="020B0604020202020204" pitchFamily="34" charset="0"/>
            </a:endParaRPr>
          </a:p>
          <a:p>
            <a:pPr algn="ctr" defTabSz="220504" fontAlgn="base">
              <a:spcBef>
                <a:spcPct val="20000"/>
              </a:spcBef>
              <a:spcAft>
                <a:spcPct val="0"/>
              </a:spcAft>
            </a:pPr>
            <a:r>
              <a:rPr lang="en-US" altLang="en-US" sz="833" b="1" u="sng" dirty="0">
                <a:solidFill>
                  <a:srgbClr val="000000"/>
                </a:solidFill>
                <a:latin typeface="Arial" panose="020B0604020202020204" pitchFamily="34" charset="0"/>
              </a:rPr>
              <a:t>RESULTS</a:t>
            </a:r>
          </a:p>
          <a:p>
            <a:pPr marL="202863" lvl="1" indent="-158763" defTabSz="220504" fontAlgn="base">
              <a:spcBef>
                <a:spcPct val="0"/>
              </a:spcBef>
              <a:spcAft>
                <a:spcPct val="0"/>
              </a:spcAft>
              <a:buFont typeface="Arial" panose="020B0604020202020204" pitchFamily="34" charset="0"/>
              <a:buChar char="•"/>
            </a:pPr>
            <a:r>
              <a:rPr lang="en-US" altLang="en-US" sz="444" dirty="0">
                <a:solidFill>
                  <a:srgbClr val="FFFFFF"/>
                </a:solidFill>
                <a:latin typeface="Arial" panose="020B0604020202020204" pitchFamily="34" charset="0"/>
              </a:rPr>
              <a:t>D</a:t>
            </a:r>
            <a:endParaRPr lang="en-US" altLang="en-US" sz="889" dirty="0">
              <a:solidFill>
                <a:srgbClr val="FFFFFF"/>
              </a:solidFill>
              <a:latin typeface="Arial" panose="020B0604020202020204" pitchFamily="34" charset="0"/>
            </a:endParaRPr>
          </a:p>
          <a:p>
            <a:pPr marL="202863" lvl="1" indent="-158763" defTabSz="220504" fontAlgn="base">
              <a:spcBef>
                <a:spcPct val="0"/>
              </a:spcBef>
              <a:spcAft>
                <a:spcPct val="0"/>
              </a:spcAft>
            </a:pPr>
            <a:endParaRPr lang="en-US" altLang="en-US" sz="500"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600"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600" b="1" u="sng" dirty="0">
              <a:solidFill>
                <a:srgbClr val="000000"/>
              </a:solidFill>
              <a:latin typeface="Arial" panose="020B0604020202020204" pitchFamily="34" charset="0"/>
            </a:endParaRPr>
          </a:p>
        </p:txBody>
      </p:sp>
      <p:sp>
        <p:nvSpPr>
          <p:cNvPr id="36" name="Text Box 37">
            <a:extLst>
              <a:ext uri="{FF2B5EF4-FFF2-40B4-BE49-F238E27FC236}">
                <a16:creationId xmlns:a16="http://schemas.microsoft.com/office/drawing/2014/main" id="{51310607-F4FA-1C9A-44E4-2968B873CD98}"/>
              </a:ext>
            </a:extLst>
          </p:cNvPr>
          <p:cNvSpPr txBox="1">
            <a:spLocks noChangeArrowheads="1"/>
          </p:cNvSpPr>
          <p:nvPr/>
        </p:nvSpPr>
        <p:spPr bwMode="auto">
          <a:xfrm>
            <a:off x="108285" y="3158637"/>
            <a:ext cx="3681236" cy="1556193"/>
          </a:xfrm>
          <a:prstGeom prst="rect">
            <a:avLst/>
          </a:prstGeom>
          <a:solidFill>
            <a:schemeClr val="bg1"/>
          </a:solidFill>
          <a:ln w="25400">
            <a:solidFill>
              <a:srgbClr val="000000"/>
            </a:solidFill>
            <a:miter lim="800000"/>
            <a:headEnd/>
            <a:tailEnd/>
          </a:ln>
        </p:spPr>
        <p:txBody>
          <a:bodyPr lIns="22032" tIns="11016" rIns="22032" bIns="11016">
            <a:spAutoFit/>
          </a:bodyPr>
          <a:lstStyle>
            <a:lvl1pPr defTabSz="396875">
              <a:defRPr sz="1000">
                <a:solidFill>
                  <a:schemeClr val="tx1"/>
                </a:solidFill>
                <a:latin typeface="Times New Roman" panose="02020603050405020304" pitchFamily="18" charset="0"/>
                <a:ea typeface="ＭＳ Ｐゴシック" panose="020B0600070205080204" pitchFamily="34" charset="-128"/>
              </a:defRPr>
            </a:lvl1pPr>
            <a:lvl2pPr marL="365125" indent="-285750" defTabSz="396875">
              <a:defRPr sz="1000">
                <a:solidFill>
                  <a:schemeClr val="tx1"/>
                </a:solidFill>
                <a:latin typeface="Times New Roman" panose="02020603050405020304" pitchFamily="18" charset="0"/>
                <a:ea typeface="ＭＳ Ｐゴシック" panose="020B0600070205080204" pitchFamily="34" charset="-128"/>
              </a:defRPr>
            </a:lvl2pPr>
            <a:lvl3pPr marL="1143000" indent="-228600" defTabSz="396875">
              <a:defRPr sz="1000">
                <a:solidFill>
                  <a:schemeClr val="tx1"/>
                </a:solidFill>
                <a:latin typeface="Times New Roman" panose="02020603050405020304" pitchFamily="18" charset="0"/>
                <a:ea typeface="ＭＳ Ｐゴシック" panose="020B0600070205080204" pitchFamily="34" charset="-128"/>
              </a:defRPr>
            </a:lvl3pPr>
            <a:lvl4pPr marL="1600200" indent="-228600" defTabSz="396875">
              <a:defRPr sz="1000">
                <a:solidFill>
                  <a:schemeClr val="tx1"/>
                </a:solidFill>
                <a:latin typeface="Times New Roman" panose="02020603050405020304" pitchFamily="18" charset="0"/>
                <a:ea typeface="ＭＳ Ｐゴシック" panose="020B0600070205080204" pitchFamily="34" charset="-128"/>
              </a:defRPr>
            </a:lvl4pPr>
            <a:lvl5pPr marL="2057400" indent="-228600" defTabSz="396875">
              <a:defRPr sz="1000">
                <a:solidFill>
                  <a:schemeClr val="tx1"/>
                </a:solidFill>
                <a:latin typeface="Times New Roman" panose="02020603050405020304" pitchFamily="18" charset="0"/>
                <a:ea typeface="ＭＳ Ｐゴシック" panose="020B0600070205080204" pitchFamily="34" charset="-128"/>
              </a:defRPr>
            </a:lvl5pPr>
            <a:lvl6pPr marL="25146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6pPr>
            <a:lvl7pPr marL="29718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7pPr>
            <a:lvl8pPr marL="34290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8pPr>
            <a:lvl9pPr marL="38862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9pPr>
          </a:lstStyle>
          <a:p>
            <a:pPr algn="ctr" defTabSz="220504" fontAlgn="base">
              <a:spcBef>
                <a:spcPct val="0"/>
              </a:spcBef>
              <a:spcAft>
                <a:spcPct val="0"/>
              </a:spcAft>
            </a:pPr>
            <a:endParaRPr lang="en-US" altLang="en-US" sz="556" b="1" u="sng" dirty="0">
              <a:solidFill>
                <a:srgbClr val="080808"/>
              </a:solidFill>
              <a:latin typeface="Arial" panose="020B0604020202020204" pitchFamily="34" charset="0"/>
            </a:endParaRPr>
          </a:p>
          <a:p>
            <a:pPr algn="ctr" defTabSz="220504" fontAlgn="base">
              <a:spcBef>
                <a:spcPct val="0"/>
              </a:spcBef>
              <a:spcAft>
                <a:spcPct val="0"/>
              </a:spcAft>
            </a:pPr>
            <a:r>
              <a:rPr lang="en-US" altLang="en-US" sz="833" b="1" u="sng" dirty="0">
                <a:solidFill>
                  <a:srgbClr val="080808"/>
                </a:solidFill>
                <a:latin typeface="Arial" panose="020B0604020202020204" pitchFamily="34" charset="0"/>
              </a:rPr>
              <a:t>RATIONALE</a:t>
            </a:r>
          </a:p>
          <a:p>
            <a:pPr algn="ctr" defTabSz="220504" fontAlgn="base">
              <a:spcBef>
                <a:spcPct val="0"/>
              </a:spcBef>
              <a:spcAft>
                <a:spcPct val="0"/>
              </a:spcAft>
            </a:pPr>
            <a:endParaRPr lang="en-US" altLang="en-US" sz="200" b="1" u="sng" dirty="0">
              <a:solidFill>
                <a:srgbClr val="080808"/>
              </a:solidFill>
              <a:latin typeface="Arial" panose="020B0604020202020204" pitchFamily="34" charset="0"/>
            </a:endParaRPr>
          </a:p>
          <a:p>
            <a:pPr marL="202863" lvl="1" indent="-158763" defTabSz="220504" fontAlgn="base">
              <a:spcBef>
                <a:spcPct val="0"/>
              </a:spcBef>
              <a:spcAft>
                <a:spcPct val="0"/>
              </a:spcAft>
              <a:buFont typeface="Arial" panose="020B0604020202020204" pitchFamily="34" charset="0"/>
              <a:buChar char="•"/>
            </a:pPr>
            <a:r>
              <a:rPr lang="en-US" altLang="en-US" sz="778" dirty="0">
                <a:solidFill>
                  <a:srgbClr val="080808"/>
                </a:solidFill>
                <a:latin typeface="Arial" panose="020B0604020202020204" pitchFamily="34" charset="0"/>
              </a:rPr>
              <a:t>There is no current Food and Drug Administration (FDA) approved conversion dosing when transitioning from FK to belatacept </a:t>
            </a:r>
          </a:p>
          <a:p>
            <a:pPr marL="202863" lvl="1" indent="-158763" defTabSz="220504" fontAlgn="base">
              <a:spcBef>
                <a:spcPct val="0"/>
              </a:spcBef>
              <a:spcAft>
                <a:spcPct val="0"/>
              </a:spcAft>
              <a:buFont typeface="Arial" panose="020B0604020202020204" pitchFamily="34" charset="0"/>
              <a:buChar char="•"/>
            </a:pPr>
            <a:endParaRPr lang="en-US" altLang="en-US" sz="600" dirty="0">
              <a:solidFill>
                <a:srgbClr val="080808"/>
              </a:solidFill>
              <a:latin typeface="Arial" panose="020B0604020202020204" pitchFamily="34" charset="0"/>
            </a:endParaRPr>
          </a:p>
          <a:p>
            <a:pPr marL="202863" lvl="1" indent="-158763" defTabSz="220504" fontAlgn="base">
              <a:spcBef>
                <a:spcPct val="0"/>
              </a:spcBef>
              <a:spcAft>
                <a:spcPct val="0"/>
              </a:spcAft>
              <a:buFont typeface="Arial" panose="020B0604020202020204" pitchFamily="34" charset="0"/>
              <a:buChar char="•"/>
            </a:pPr>
            <a:r>
              <a:rPr lang="en-US" altLang="en-US" sz="778" dirty="0">
                <a:solidFill>
                  <a:srgbClr val="080808"/>
                </a:solidFill>
                <a:latin typeface="Arial" panose="020B0604020202020204" pitchFamily="34" charset="0"/>
              </a:rPr>
              <a:t>At the Miami Transplant Institute we have developed a conversion protocol that does not include FK taper which is as follows:</a:t>
            </a:r>
          </a:p>
          <a:p>
            <a:pPr marL="202863" lvl="1" indent="-158763" defTabSz="220504" fontAlgn="base">
              <a:spcBef>
                <a:spcPct val="0"/>
              </a:spcBef>
              <a:spcAft>
                <a:spcPct val="0"/>
              </a:spcAft>
              <a:buFont typeface="Arial" panose="020B0604020202020204" pitchFamily="34" charset="0"/>
              <a:buChar char="•"/>
            </a:pPr>
            <a:endParaRPr lang="en-US" altLang="en-US" sz="600" dirty="0">
              <a:solidFill>
                <a:srgbClr val="080808"/>
              </a:solidFill>
              <a:latin typeface="Arial" panose="020B0604020202020204" pitchFamily="34" charset="0"/>
            </a:endParaRPr>
          </a:p>
          <a:p>
            <a:pPr marL="573088" lvl="2" indent="-169863" defTabSz="220504" fontAlgn="base">
              <a:spcBef>
                <a:spcPct val="0"/>
              </a:spcBef>
              <a:spcAft>
                <a:spcPct val="0"/>
              </a:spcAft>
              <a:buFont typeface="Arial" panose="020B0604020202020204" pitchFamily="34" charset="0"/>
              <a:buChar char="•"/>
            </a:pPr>
            <a:r>
              <a:rPr lang="en-US" altLang="en-US" sz="778" b="1" dirty="0">
                <a:solidFill>
                  <a:srgbClr val="080808"/>
                </a:solidFill>
                <a:latin typeface="Arial" panose="020B0604020202020204" pitchFamily="34" charset="0"/>
              </a:rPr>
              <a:t>&lt; 6 months post transplant: </a:t>
            </a:r>
            <a:r>
              <a:rPr lang="en-US" altLang="en-US" sz="778" dirty="0">
                <a:solidFill>
                  <a:srgbClr val="080808"/>
                </a:solidFill>
                <a:latin typeface="Arial" panose="020B0604020202020204" pitchFamily="34" charset="0"/>
              </a:rPr>
              <a:t>5 mg/kg IV every 2 weeks x 3 doses total (day 1, week 2 and week 4), then every 4 weeks </a:t>
            </a:r>
          </a:p>
          <a:p>
            <a:pPr marL="573088" lvl="2" indent="-169863" defTabSz="220504" fontAlgn="base">
              <a:spcBef>
                <a:spcPct val="0"/>
              </a:spcBef>
              <a:spcAft>
                <a:spcPct val="0"/>
              </a:spcAft>
              <a:buFont typeface="Arial" panose="020B0604020202020204" pitchFamily="34" charset="0"/>
              <a:buChar char="•"/>
            </a:pPr>
            <a:endParaRPr lang="en-US" altLang="en-US" sz="600" dirty="0">
              <a:solidFill>
                <a:srgbClr val="080808"/>
              </a:solidFill>
              <a:latin typeface="Arial" panose="020B0604020202020204" pitchFamily="34" charset="0"/>
            </a:endParaRPr>
          </a:p>
          <a:p>
            <a:pPr marL="573088" lvl="2" indent="-169863" defTabSz="220504" fontAlgn="base">
              <a:spcBef>
                <a:spcPct val="0"/>
              </a:spcBef>
              <a:spcAft>
                <a:spcPct val="0"/>
              </a:spcAft>
              <a:buFont typeface="Arial" panose="020B0604020202020204" pitchFamily="34" charset="0"/>
              <a:buChar char="•"/>
            </a:pPr>
            <a:r>
              <a:rPr lang="en-US" altLang="en-US" sz="778" b="1" u="sng" dirty="0">
                <a:solidFill>
                  <a:srgbClr val="080808"/>
                </a:solidFill>
                <a:latin typeface="Arial" panose="020B0604020202020204" pitchFamily="34" charset="0"/>
              </a:rPr>
              <a:t>&gt;</a:t>
            </a:r>
            <a:r>
              <a:rPr lang="en-US" altLang="en-US" sz="778" b="1" dirty="0">
                <a:solidFill>
                  <a:srgbClr val="080808"/>
                </a:solidFill>
                <a:latin typeface="Arial" panose="020B0604020202020204" pitchFamily="34" charset="0"/>
              </a:rPr>
              <a:t> 6 months post transplant: </a:t>
            </a:r>
            <a:r>
              <a:rPr lang="en-US" altLang="en-US" sz="778" dirty="0">
                <a:solidFill>
                  <a:srgbClr val="080808"/>
                </a:solidFill>
                <a:latin typeface="Arial" panose="020B0604020202020204" pitchFamily="34" charset="0"/>
              </a:rPr>
              <a:t>5 mg/kg IV every 2 weeks x 5 doses, then every 4 weeks </a:t>
            </a:r>
          </a:p>
        </p:txBody>
      </p:sp>
      <p:sp>
        <p:nvSpPr>
          <p:cNvPr id="37" name="Text Box 34">
            <a:extLst>
              <a:ext uri="{FF2B5EF4-FFF2-40B4-BE49-F238E27FC236}">
                <a16:creationId xmlns:a16="http://schemas.microsoft.com/office/drawing/2014/main" id="{4C5B3E36-4DE3-26EF-F8AF-F964AE67CAC0}"/>
              </a:ext>
            </a:extLst>
          </p:cNvPr>
          <p:cNvSpPr txBox="1">
            <a:spLocks noChangeArrowheads="1"/>
          </p:cNvSpPr>
          <p:nvPr/>
        </p:nvSpPr>
        <p:spPr bwMode="auto">
          <a:xfrm>
            <a:off x="8170334" y="2497223"/>
            <a:ext cx="3725333" cy="177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96875">
              <a:defRPr sz="1000">
                <a:solidFill>
                  <a:schemeClr val="tx1"/>
                </a:solidFill>
                <a:latin typeface="Times New Roman" panose="02020603050405020304" pitchFamily="18" charset="0"/>
                <a:ea typeface="ＭＳ Ｐゴシック" panose="020B0600070205080204" pitchFamily="34" charset="-128"/>
              </a:defRPr>
            </a:lvl1pPr>
            <a:lvl2pPr marL="742950" indent="-285750" defTabSz="396875">
              <a:defRPr sz="1000">
                <a:solidFill>
                  <a:schemeClr val="tx1"/>
                </a:solidFill>
                <a:latin typeface="Times New Roman" panose="02020603050405020304" pitchFamily="18" charset="0"/>
                <a:ea typeface="ＭＳ Ｐゴシック" panose="020B0600070205080204" pitchFamily="34" charset="-128"/>
              </a:defRPr>
            </a:lvl2pPr>
            <a:lvl3pPr marL="1143000" indent="-228600" defTabSz="396875">
              <a:defRPr sz="1000">
                <a:solidFill>
                  <a:schemeClr val="tx1"/>
                </a:solidFill>
                <a:latin typeface="Times New Roman" panose="02020603050405020304" pitchFamily="18" charset="0"/>
                <a:ea typeface="ＭＳ Ｐゴシック" panose="020B0600070205080204" pitchFamily="34" charset="-128"/>
              </a:defRPr>
            </a:lvl3pPr>
            <a:lvl4pPr marL="1600200" indent="-228600" defTabSz="396875">
              <a:defRPr sz="1000">
                <a:solidFill>
                  <a:schemeClr val="tx1"/>
                </a:solidFill>
                <a:latin typeface="Times New Roman" panose="02020603050405020304" pitchFamily="18" charset="0"/>
                <a:ea typeface="ＭＳ Ｐゴシック" panose="020B0600070205080204" pitchFamily="34" charset="-128"/>
              </a:defRPr>
            </a:lvl4pPr>
            <a:lvl5pPr marL="2057400" indent="-228600" defTabSz="396875">
              <a:defRPr sz="1000">
                <a:solidFill>
                  <a:schemeClr val="tx1"/>
                </a:solidFill>
                <a:latin typeface="Times New Roman" panose="02020603050405020304" pitchFamily="18" charset="0"/>
                <a:ea typeface="ＭＳ Ｐゴシック" panose="020B0600070205080204" pitchFamily="34" charset="-128"/>
              </a:defRPr>
            </a:lvl5pPr>
            <a:lvl6pPr marL="25146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6pPr>
            <a:lvl7pPr marL="29718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7pPr>
            <a:lvl8pPr marL="34290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8pPr>
            <a:lvl9pPr marL="38862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9pPr>
          </a:lstStyle>
          <a:p>
            <a:pPr defTabSz="220504" fontAlgn="base">
              <a:spcBef>
                <a:spcPct val="50000"/>
              </a:spcBef>
              <a:spcAft>
                <a:spcPct val="0"/>
              </a:spcAft>
            </a:pPr>
            <a:endParaRPr lang="en-US" altLang="en-US" sz="556">
              <a:solidFill>
                <a:prstClr val="black"/>
              </a:solidFill>
            </a:endParaRPr>
          </a:p>
        </p:txBody>
      </p:sp>
      <p:sp>
        <p:nvSpPr>
          <p:cNvPr id="38" name="Rectangle 35">
            <a:extLst>
              <a:ext uri="{FF2B5EF4-FFF2-40B4-BE49-F238E27FC236}">
                <a16:creationId xmlns:a16="http://schemas.microsoft.com/office/drawing/2014/main" id="{638CAC27-1CAD-9DBD-0DA1-F2B1BDB7EE8D}"/>
              </a:ext>
            </a:extLst>
          </p:cNvPr>
          <p:cNvSpPr>
            <a:spLocks noChangeArrowheads="1"/>
          </p:cNvSpPr>
          <p:nvPr/>
        </p:nvSpPr>
        <p:spPr bwMode="auto">
          <a:xfrm>
            <a:off x="8367007" y="5600176"/>
            <a:ext cx="3707794" cy="1141503"/>
          </a:xfrm>
          <a:prstGeom prst="rect">
            <a:avLst/>
          </a:prstGeom>
          <a:solidFill>
            <a:schemeClr val="bg1"/>
          </a:solidFill>
          <a:ln w="25400">
            <a:solidFill>
              <a:srgbClr val="000000"/>
            </a:solidFill>
            <a:miter lim="800000"/>
            <a:headEnd/>
            <a:tailEnd/>
          </a:ln>
        </p:spPr>
        <p:txBody>
          <a:bodyPr/>
          <a:lstStyle>
            <a:lvl1pPr marL="228600" indent="-228600" defTabSz="1903413">
              <a:spcBef>
                <a:spcPct val="20000"/>
              </a:spcBef>
              <a:buSzPct val="80000"/>
              <a:buBlip>
                <a:blip r:embed="rId2"/>
              </a:buBlip>
              <a:tabLst>
                <a:tab pos="228600" algn="l"/>
              </a:tabLst>
              <a:defRPr sz="6700">
                <a:solidFill>
                  <a:schemeClr val="tx1"/>
                </a:solidFill>
                <a:latin typeface="Arial" panose="020B0604020202020204" pitchFamily="34" charset="0"/>
                <a:ea typeface="ＭＳ Ｐゴシック" panose="020B0600070205080204" pitchFamily="34" charset="-128"/>
              </a:defRPr>
            </a:lvl1pPr>
            <a:lvl2pPr marL="742950" indent="-285750" defTabSz="1903413">
              <a:spcBef>
                <a:spcPct val="20000"/>
              </a:spcBef>
              <a:buClr>
                <a:schemeClr val="hlink"/>
              </a:buClr>
              <a:buSzPct val="70000"/>
              <a:buFont typeface="Wingdings" pitchFamily="2" charset="2"/>
              <a:buChar char="l"/>
              <a:tabLst>
                <a:tab pos="228600" algn="l"/>
              </a:tabLst>
              <a:defRPr sz="5800">
                <a:solidFill>
                  <a:schemeClr val="tx1"/>
                </a:solidFill>
                <a:latin typeface="Arial" panose="020B0604020202020204" pitchFamily="34" charset="0"/>
                <a:ea typeface="ＭＳ Ｐゴシック" panose="020B0600070205080204" pitchFamily="34" charset="-128"/>
              </a:defRPr>
            </a:lvl2pPr>
            <a:lvl3pPr marL="1143000" indent="-228600" defTabSz="1903413">
              <a:spcBef>
                <a:spcPct val="20000"/>
              </a:spcBef>
              <a:buClr>
                <a:schemeClr val="accent2"/>
              </a:buClr>
              <a:buSzPct val="65000"/>
              <a:buFont typeface="Wingdings" pitchFamily="2" charset="2"/>
              <a:buChar char="l"/>
              <a:tabLst>
                <a:tab pos="228600" algn="l"/>
              </a:tabLst>
              <a:defRPr sz="5000">
                <a:solidFill>
                  <a:schemeClr val="tx1"/>
                </a:solidFill>
                <a:latin typeface="Arial" panose="020B0604020202020204" pitchFamily="34" charset="0"/>
                <a:ea typeface="ＭＳ Ｐゴシック" panose="020B0600070205080204" pitchFamily="34" charset="-128"/>
              </a:defRPr>
            </a:lvl3pPr>
            <a:lvl4pPr marL="1600200" indent="-228600" defTabSz="1903413">
              <a:spcBef>
                <a:spcPct val="20000"/>
              </a:spcBef>
              <a:buClr>
                <a:schemeClr val="folHlink"/>
              </a:buClr>
              <a:buSzPct val="65000"/>
              <a:buFont typeface="Wingdings" pitchFamily="2" charset="2"/>
              <a:buChar char="l"/>
              <a:tabLst>
                <a:tab pos="228600" algn="l"/>
              </a:tabLst>
              <a:defRPr sz="4200">
                <a:solidFill>
                  <a:schemeClr val="tx1"/>
                </a:solidFill>
                <a:latin typeface="Arial" panose="020B0604020202020204" pitchFamily="34" charset="0"/>
                <a:ea typeface="ＭＳ Ｐゴシック" panose="020B0600070205080204" pitchFamily="34" charset="-128"/>
              </a:defRPr>
            </a:lvl4pPr>
            <a:lvl5pPr marL="2057400" indent="-228600" defTabSz="1903413">
              <a:spcBef>
                <a:spcPct val="20000"/>
              </a:spcBef>
              <a:buChar char="•"/>
              <a:tabLst>
                <a:tab pos="228600" algn="l"/>
              </a:tabLst>
              <a:defRPr sz="4200">
                <a:solidFill>
                  <a:schemeClr val="tx1"/>
                </a:solidFill>
                <a:latin typeface="Arial" panose="020B0604020202020204" pitchFamily="34" charset="0"/>
                <a:ea typeface="ＭＳ Ｐゴシック" panose="020B0600070205080204" pitchFamily="34" charset="-128"/>
              </a:defRPr>
            </a:lvl5pPr>
            <a:lvl6pPr marL="2514600" indent="-228600" defTabSz="1903413" eaLnBrk="0" fontAlgn="base" hangingPunct="0">
              <a:spcBef>
                <a:spcPct val="20000"/>
              </a:spcBef>
              <a:spcAft>
                <a:spcPct val="0"/>
              </a:spcAft>
              <a:buChar char="•"/>
              <a:tabLst>
                <a:tab pos="228600" algn="l"/>
              </a:tabLst>
              <a:defRPr sz="4200">
                <a:solidFill>
                  <a:schemeClr val="tx1"/>
                </a:solidFill>
                <a:latin typeface="Arial" panose="020B0604020202020204" pitchFamily="34" charset="0"/>
                <a:ea typeface="ＭＳ Ｐゴシック" panose="020B0600070205080204" pitchFamily="34" charset="-128"/>
              </a:defRPr>
            </a:lvl6pPr>
            <a:lvl7pPr marL="2971800" indent="-228600" defTabSz="1903413" eaLnBrk="0" fontAlgn="base" hangingPunct="0">
              <a:spcBef>
                <a:spcPct val="20000"/>
              </a:spcBef>
              <a:spcAft>
                <a:spcPct val="0"/>
              </a:spcAft>
              <a:buChar char="•"/>
              <a:tabLst>
                <a:tab pos="228600" algn="l"/>
              </a:tabLst>
              <a:defRPr sz="4200">
                <a:solidFill>
                  <a:schemeClr val="tx1"/>
                </a:solidFill>
                <a:latin typeface="Arial" panose="020B0604020202020204" pitchFamily="34" charset="0"/>
                <a:ea typeface="ＭＳ Ｐゴシック" panose="020B0600070205080204" pitchFamily="34" charset="-128"/>
              </a:defRPr>
            </a:lvl7pPr>
            <a:lvl8pPr marL="3429000" indent="-228600" defTabSz="1903413" eaLnBrk="0" fontAlgn="base" hangingPunct="0">
              <a:spcBef>
                <a:spcPct val="20000"/>
              </a:spcBef>
              <a:spcAft>
                <a:spcPct val="0"/>
              </a:spcAft>
              <a:buChar char="•"/>
              <a:tabLst>
                <a:tab pos="228600" algn="l"/>
              </a:tabLst>
              <a:defRPr sz="4200">
                <a:solidFill>
                  <a:schemeClr val="tx1"/>
                </a:solidFill>
                <a:latin typeface="Arial" panose="020B0604020202020204" pitchFamily="34" charset="0"/>
                <a:ea typeface="ＭＳ Ｐゴシック" panose="020B0600070205080204" pitchFamily="34" charset="-128"/>
              </a:defRPr>
            </a:lvl8pPr>
            <a:lvl9pPr marL="3886200" indent="-228600" defTabSz="1903413" eaLnBrk="0" fontAlgn="base" hangingPunct="0">
              <a:spcBef>
                <a:spcPct val="20000"/>
              </a:spcBef>
              <a:spcAft>
                <a:spcPct val="0"/>
              </a:spcAft>
              <a:buChar char="•"/>
              <a:tabLst>
                <a:tab pos="228600" algn="l"/>
              </a:tabLst>
              <a:defRPr sz="4200">
                <a:solidFill>
                  <a:schemeClr val="tx1"/>
                </a:solidFill>
                <a:latin typeface="Arial" panose="020B0604020202020204" pitchFamily="34" charset="0"/>
                <a:ea typeface="ＭＳ Ｐゴシック" panose="020B0600070205080204" pitchFamily="34" charset="-128"/>
              </a:defRPr>
            </a:lvl9pPr>
          </a:lstStyle>
          <a:p>
            <a:pPr marL="127010" indent="-127010" algn="ctr" defTabSz="1057536" eaLnBrk="0" fontAlgn="base" hangingPunct="0">
              <a:lnSpc>
                <a:spcPct val="90000"/>
              </a:lnSpc>
              <a:spcBef>
                <a:spcPct val="30000"/>
              </a:spcBef>
              <a:spcAft>
                <a:spcPct val="0"/>
              </a:spcAft>
              <a:buNone/>
              <a:tabLst>
                <a:tab pos="127010" algn="l"/>
              </a:tabLst>
            </a:pPr>
            <a:endParaRPr lang="de-DE" altLang="en-US" sz="389" b="1" u="sng" dirty="0">
              <a:solidFill>
                <a:srgbClr val="00003A"/>
              </a:solidFill>
            </a:endParaRPr>
          </a:p>
          <a:p>
            <a:pPr marL="127010" indent="-127010" algn="ctr" defTabSz="1057536" eaLnBrk="0" fontAlgn="base" hangingPunct="0">
              <a:spcBef>
                <a:spcPct val="0"/>
              </a:spcBef>
              <a:spcAft>
                <a:spcPct val="0"/>
              </a:spcAft>
              <a:buNone/>
              <a:tabLst>
                <a:tab pos="127010" algn="l"/>
              </a:tabLst>
            </a:pPr>
            <a:r>
              <a:rPr lang="de-DE" altLang="en-US" sz="889" b="1" u="sng" dirty="0">
                <a:solidFill>
                  <a:srgbClr val="000000"/>
                </a:solidFill>
              </a:rPr>
              <a:t>REFERENCES </a:t>
            </a:r>
            <a:endParaRPr lang="de-DE" altLang="en-US" sz="600" b="1" u="sng" dirty="0">
              <a:solidFill>
                <a:srgbClr val="000000"/>
              </a:solidFill>
            </a:endParaRPr>
          </a:p>
          <a:p>
            <a:pPr marL="127010" indent="-127010" algn="ctr" defTabSz="1057536" eaLnBrk="0" fontAlgn="base" hangingPunct="0">
              <a:spcBef>
                <a:spcPct val="0"/>
              </a:spcBef>
              <a:spcAft>
                <a:spcPct val="0"/>
              </a:spcAft>
              <a:buNone/>
              <a:tabLst>
                <a:tab pos="127010" algn="l"/>
              </a:tabLst>
            </a:pPr>
            <a:endParaRPr lang="de-DE" altLang="en-US" sz="400" b="1" u="sng" dirty="0">
              <a:solidFill>
                <a:srgbClr val="000000"/>
              </a:solidFill>
            </a:endParaRPr>
          </a:p>
          <a:p>
            <a:pPr marL="114300" marR="0" lvl="0" indent="-114300">
              <a:spcBef>
                <a:spcPts val="0"/>
              </a:spcBef>
              <a:buFont typeface="+mj-lt"/>
              <a:buAutoNum type="arabicPeriod"/>
            </a:pPr>
            <a:r>
              <a:rPr lang="en-US" sz="400" dirty="0" err="1">
                <a:ea typeface="Calibri" panose="020F0502020204030204" pitchFamily="34" charset="0"/>
                <a:cs typeface="Arial" panose="020B0604020202020204" pitchFamily="34" charset="0"/>
              </a:rPr>
              <a:t>Yazdi</a:t>
            </a:r>
            <a:r>
              <a:rPr lang="en-US" sz="400" dirty="0">
                <a:ea typeface="Calibri" panose="020F0502020204030204" pitchFamily="34" charset="0"/>
                <a:cs typeface="Arial" panose="020B0604020202020204" pitchFamily="34" charset="0"/>
              </a:rPr>
              <a:t>, M., </a:t>
            </a:r>
            <a:r>
              <a:rPr lang="en-US" sz="400" dirty="0" err="1">
                <a:ea typeface="Calibri" panose="020F0502020204030204" pitchFamily="34" charset="0"/>
                <a:cs typeface="Arial" panose="020B0604020202020204" pitchFamily="34" charset="0"/>
              </a:rPr>
              <a:t>Kahwaji</a:t>
            </a:r>
            <a:r>
              <a:rPr lang="en-US" sz="400" dirty="0">
                <a:ea typeface="Calibri" panose="020F0502020204030204" pitchFamily="34" charset="0"/>
                <a:cs typeface="Arial" panose="020B0604020202020204" pitchFamily="34" charset="0"/>
              </a:rPr>
              <a:t>, J. M., </a:t>
            </a:r>
            <a:r>
              <a:rPr lang="en-US" sz="400" dirty="0" err="1">
                <a:ea typeface="Calibri" panose="020F0502020204030204" pitchFamily="34" charset="0"/>
                <a:cs typeface="Arial" panose="020B0604020202020204" pitchFamily="34" charset="0"/>
              </a:rPr>
              <a:t>Meguerditchian</a:t>
            </a:r>
            <a:r>
              <a:rPr lang="en-US" sz="400" dirty="0">
                <a:ea typeface="Calibri" panose="020F0502020204030204" pitchFamily="34" charset="0"/>
                <a:cs typeface="Arial" panose="020B0604020202020204" pitchFamily="34" charset="0"/>
              </a:rPr>
              <a:t>, S., &amp; Lee, R. (2021). Belatacept Conversion Protocols and Outcomes in Kidney Transplant Recipients. </a:t>
            </a:r>
            <a:r>
              <a:rPr lang="en-US" sz="400" i="1" dirty="0">
                <a:ea typeface="Calibri" panose="020F0502020204030204" pitchFamily="34" charset="0"/>
                <a:cs typeface="Arial" panose="020B0604020202020204" pitchFamily="34" charset="0"/>
              </a:rPr>
              <a:t>Transplantation Proceedings</a:t>
            </a:r>
            <a:r>
              <a:rPr lang="en-US" sz="400" dirty="0">
                <a:ea typeface="Calibri" panose="020F0502020204030204" pitchFamily="34" charset="0"/>
                <a:cs typeface="Arial" panose="020B0604020202020204" pitchFamily="34" charset="0"/>
              </a:rPr>
              <a:t>, </a:t>
            </a:r>
            <a:r>
              <a:rPr lang="en-US" sz="400" i="1" dirty="0">
                <a:ea typeface="Calibri" panose="020F0502020204030204" pitchFamily="34" charset="0"/>
                <a:cs typeface="Arial" panose="020B0604020202020204" pitchFamily="34" charset="0"/>
              </a:rPr>
              <a:t>53</a:t>
            </a:r>
            <a:r>
              <a:rPr lang="en-US" sz="400" dirty="0">
                <a:ea typeface="Calibri" panose="020F0502020204030204" pitchFamily="34" charset="0"/>
                <a:cs typeface="Arial" panose="020B0604020202020204" pitchFamily="34" charset="0"/>
              </a:rPr>
              <a:t>(3), 976–983. </a:t>
            </a:r>
          </a:p>
          <a:p>
            <a:pPr marL="114300" marR="0" lvl="0" indent="-114300">
              <a:spcBef>
                <a:spcPts val="0"/>
              </a:spcBef>
              <a:buFont typeface="+mj-lt"/>
              <a:buAutoNum type="arabicPeriod"/>
            </a:pPr>
            <a:r>
              <a:rPr lang="en-US" sz="400" dirty="0" err="1">
                <a:ea typeface="Calibri" panose="020F0502020204030204" pitchFamily="34" charset="0"/>
                <a:cs typeface="Arial" panose="020B0604020202020204" pitchFamily="34" charset="0"/>
              </a:rPr>
              <a:t>Budde</a:t>
            </a:r>
            <a:r>
              <a:rPr lang="en-US" sz="400" dirty="0">
                <a:ea typeface="Calibri" panose="020F0502020204030204" pitchFamily="34" charset="0"/>
                <a:cs typeface="Arial" panose="020B0604020202020204" pitchFamily="34" charset="0"/>
              </a:rPr>
              <a:t>, K., </a:t>
            </a:r>
            <a:r>
              <a:rPr lang="en-US" sz="400" dirty="0" err="1">
                <a:ea typeface="Calibri" panose="020F0502020204030204" pitchFamily="34" charset="0"/>
                <a:cs typeface="Arial" panose="020B0604020202020204" pitchFamily="34" charset="0"/>
              </a:rPr>
              <a:t>Prashar</a:t>
            </a:r>
            <a:r>
              <a:rPr lang="en-US" sz="400" dirty="0">
                <a:ea typeface="Calibri" panose="020F0502020204030204" pitchFamily="34" charset="0"/>
                <a:cs typeface="Arial" panose="020B0604020202020204" pitchFamily="34" charset="0"/>
              </a:rPr>
              <a:t>, R., Haller, H., </a:t>
            </a:r>
            <a:r>
              <a:rPr lang="en-US" sz="400" dirty="0" err="1">
                <a:ea typeface="Calibri" panose="020F0502020204030204" pitchFamily="34" charset="0"/>
                <a:cs typeface="Arial" panose="020B0604020202020204" pitchFamily="34" charset="0"/>
              </a:rPr>
              <a:t>Rial</a:t>
            </a:r>
            <a:r>
              <a:rPr lang="en-US" sz="400" dirty="0">
                <a:ea typeface="Calibri" panose="020F0502020204030204" pitchFamily="34" charset="0"/>
                <a:cs typeface="Arial" panose="020B0604020202020204" pitchFamily="34" charset="0"/>
              </a:rPr>
              <a:t>, M. C., </a:t>
            </a:r>
            <a:r>
              <a:rPr lang="en-US" sz="400" dirty="0" err="1">
                <a:ea typeface="Calibri" panose="020F0502020204030204" pitchFamily="34" charset="0"/>
                <a:cs typeface="Arial" panose="020B0604020202020204" pitchFamily="34" charset="0"/>
              </a:rPr>
              <a:t>Kamar</a:t>
            </a:r>
            <a:r>
              <a:rPr lang="en-US" sz="400" dirty="0">
                <a:ea typeface="Calibri" panose="020F0502020204030204" pitchFamily="34" charset="0"/>
                <a:cs typeface="Arial" panose="020B0604020202020204" pitchFamily="34" charset="0"/>
              </a:rPr>
              <a:t>, N., Agarwal, A., de </a:t>
            </a:r>
            <a:r>
              <a:rPr lang="en-US" sz="400" dirty="0" err="1">
                <a:ea typeface="Calibri" panose="020F0502020204030204" pitchFamily="34" charset="0"/>
                <a:cs typeface="Arial" panose="020B0604020202020204" pitchFamily="34" charset="0"/>
              </a:rPr>
              <a:t>Fijter</a:t>
            </a:r>
            <a:r>
              <a:rPr lang="en-US" sz="400" dirty="0">
                <a:ea typeface="Calibri" panose="020F0502020204030204" pitchFamily="34" charset="0"/>
                <a:cs typeface="Arial" panose="020B0604020202020204" pitchFamily="34" charset="0"/>
              </a:rPr>
              <a:t>, J. W., </a:t>
            </a:r>
            <a:r>
              <a:rPr lang="en-US" sz="400" dirty="0" err="1">
                <a:ea typeface="Calibri" panose="020F0502020204030204" pitchFamily="34" charset="0"/>
                <a:cs typeface="Arial" panose="020B0604020202020204" pitchFamily="34" charset="0"/>
              </a:rPr>
              <a:t>Rostaing</a:t>
            </a:r>
            <a:r>
              <a:rPr lang="en-US" sz="400" dirty="0">
                <a:ea typeface="Calibri" panose="020F0502020204030204" pitchFamily="34" charset="0"/>
                <a:cs typeface="Arial" panose="020B0604020202020204" pitchFamily="34" charset="0"/>
              </a:rPr>
              <a:t>, L., Berger, S. P., </a:t>
            </a:r>
            <a:r>
              <a:rPr lang="en-US" sz="400" dirty="0" err="1">
                <a:ea typeface="Calibri" panose="020F0502020204030204" pitchFamily="34" charset="0"/>
                <a:cs typeface="Arial" panose="020B0604020202020204" pitchFamily="34" charset="0"/>
              </a:rPr>
              <a:t>Djamali</a:t>
            </a:r>
            <a:r>
              <a:rPr lang="en-US" sz="400" dirty="0">
                <a:ea typeface="Calibri" panose="020F0502020204030204" pitchFamily="34" charset="0"/>
                <a:cs typeface="Arial" panose="020B0604020202020204" pitchFamily="34" charset="0"/>
              </a:rPr>
              <a:t>, A., </a:t>
            </a:r>
            <a:r>
              <a:rPr lang="en-US" sz="400" dirty="0" err="1">
                <a:ea typeface="Calibri" panose="020F0502020204030204" pitchFamily="34" charset="0"/>
                <a:cs typeface="Arial" panose="020B0604020202020204" pitchFamily="34" charset="0"/>
              </a:rPr>
              <a:t>Leca</a:t>
            </a:r>
            <a:r>
              <a:rPr lang="en-US" sz="400" dirty="0">
                <a:ea typeface="Calibri" panose="020F0502020204030204" pitchFamily="34" charset="0"/>
                <a:cs typeface="Arial" panose="020B0604020202020204" pitchFamily="34" charset="0"/>
              </a:rPr>
              <a:t>, N., </a:t>
            </a:r>
            <a:r>
              <a:rPr lang="en-US" sz="400" dirty="0" err="1">
                <a:ea typeface="Calibri" panose="020F0502020204030204" pitchFamily="34" charset="0"/>
                <a:cs typeface="Arial" panose="020B0604020202020204" pitchFamily="34" charset="0"/>
              </a:rPr>
              <a:t>Allamassey</a:t>
            </a:r>
            <a:r>
              <a:rPr lang="en-US" sz="400" dirty="0">
                <a:ea typeface="Calibri" panose="020F0502020204030204" pitchFamily="34" charset="0"/>
                <a:cs typeface="Arial" panose="020B0604020202020204" pitchFamily="34" charset="0"/>
              </a:rPr>
              <a:t>, L., Gao, S., </a:t>
            </a:r>
            <a:r>
              <a:rPr lang="en-US" sz="400" dirty="0" err="1">
                <a:ea typeface="Calibri" panose="020F0502020204030204" pitchFamily="34" charset="0"/>
                <a:cs typeface="Arial" panose="020B0604020202020204" pitchFamily="34" charset="0"/>
              </a:rPr>
              <a:t>Polinsky</a:t>
            </a:r>
            <a:r>
              <a:rPr lang="en-US" sz="400" dirty="0">
                <a:ea typeface="Calibri" panose="020F0502020204030204" pitchFamily="34" charset="0"/>
                <a:cs typeface="Arial" panose="020B0604020202020204" pitchFamily="34" charset="0"/>
              </a:rPr>
              <a:t>, M., &amp; </a:t>
            </a:r>
            <a:r>
              <a:rPr lang="en-US" sz="400" dirty="0" err="1">
                <a:ea typeface="Calibri" panose="020F0502020204030204" pitchFamily="34" charset="0"/>
                <a:cs typeface="Arial" panose="020B0604020202020204" pitchFamily="34" charset="0"/>
              </a:rPr>
              <a:t>Vincenti</a:t>
            </a:r>
            <a:r>
              <a:rPr lang="en-US" sz="400" dirty="0">
                <a:ea typeface="Calibri" panose="020F0502020204030204" pitchFamily="34" charset="0"/>
                <a:cs typeface="Arial" panose="020B0604020202020204" pitchFamily="34" charset="0"/>
              </a:rPr>
              <a:t>, F. (2021). Conversion from </a:t>
            </a:r>
            <a:r>
              <a:rPr lang="en-US" sz="400" dirty="0" err="1">
                <a:ea typeface="Calibri" panose="020F0502020204030204" pitchFamily="34" charset="0"/>
                <a:cs typeface="Arial" panose="020B0604020202020204" pitchFamily="34" charset="0"/>
              </a:rPr>
              <a:t>calcineurin</a:t>
            </a:r>
            <a:r>
              <a:rPr lang="en-US" sz="400" dirty="0">
                <a:ea typeface="Calibri" panose="020F0502020204030204" pitchFamily="34" charset="0"/>
                <a:cs typeface="Arial" panose="020B0604020202020204" pitchFamily="34" charset="0"/>
              </a:rPr>
              <a:t> inhibitor to belatacept-based maintenance immunosuppression in renal transplant recipients: A randomized phase 3b Trial. </a:t>
            </a:r>
            <a:r>
              <a:rPr lang="en-US" sz="400" i="1" dirty="0">
                <a:ea typeface="Calibri" panose="020F0502020204030204" pitchFamily="34" charset="0"/>
                <a:cs typeface="Arial" panose="020B0604020202020204" pitchFamily="34" charset="0"/>
              </a:rPr>
              <a:t>Journal of the American Society of Nephrology</a:t>
            </a:r>
            <a:r>
              <a:rPr lang="en-US" sz="400" dirty="0">
                <a:ea typeface="Calibri" panose="020F0502020204030204" pitchFamily="34" charset="0"/>
                <a:cs typeface="Arial" panose="020B0604020202020204" pitchFamily="34" charset="0"/>
              </a:rPr>
              <a:t>, </a:t>
            </a:r>
            <a:r>
              <a:rPr lang="en-US" sz="400" i="1" dirty="0">
                <a:ea typeface="Calibri" panose="020F0502020204030204" pitchFamily="34" charset="0"/>
                <a:cs typeface="Arial" panose="020B0604020202020204" pitchFamily="34" charset="0"/>
              </a:rPr>
              <a:t>32</a:t>
            </a:r>
            <a:r>
              <a:rPr lang="en-US" sz="400" dirty="0">
                <a:ea typeface="Calibri" panose="020F0502020204030204" pitchFamily="34" charset="0"/>
                <a:cs typeface="Arial" panose="020B0604020202020204" pitchFamily="34" charset="0"/>
              </a:rPr>
              <a:t>(12), 3252–3264. </a:t>
            </a:r>
          </a:p>
          <a:p>
            <a:pPr marL="114300" marR="0" lvl="0" indent="-114300">
              <a:spcBef>
                <a:spcPts val="0"/>
              </a:spcBef>
              <a:buFont typeface="+mj-lt"/>
              <a:buAutoNum type="arabicPeriod"/>
            </a:pPr>
            <a:r>
              <a:rPr lang="en-US" sz="400" dirty="0" err="1">
                <a:ea typeface="Calibri" panose="020F0502020204030204" pitchFamily="34" charset="0"/>
                <a:cs typeface="Arial" panose="020B0604020202020204" pitchFamily="34" charset="0"/>
              </a:rPr>
              <a:t>Wojciechowski</a:t>
            </a:r>
            <a:r>
              <a:rPr lang="en-US" sz="400" dirty="0">
                <a:ea typeface="Calibri" panose="020F0502020204030204" pitchFamily="34" charset="0"/>
                <a:cs typeface="Arial" panose="020B0604020202020204" pitchFamily="34" charset="0"/>
              </a:rPr>
              <a:t>, D., </a:t>
            </a:r>
            <a:r>
              <a:rPr lang="en-US" sz="400" dirty="0" err="1">
                <a:ea typeface="Calibri" panose="020F0502020204030204" pitchFamily="34" charset="0"/>
                <a:cs typeface="Arial" panose="020B0604020202020204" pitchFamily="34" charset="0"/>
              </a:rPr>
              <a:t>Chandran</a:t>
            </a:r>
            <a:r>
              <a:rPr lang="en-US" sz="400" dirty="0">
                <a:ea typeface="Calibri" panose="020F0502020204030204" pitchFamily="34" charset="0"/>
                <a:cs typeface="Arial" panose="020B0604020202020204" pitchFamily="34" charset="0"/>
              </a:rPr>
              <a:t>, S., &amp; </a:t>
            </a:r>
            <a:r>
              <a:rPr lang="en-US" sz="400" dirty="0" err="1">
                <a:ea typeface="Calibri" panose="020F0502020204030204" pitchFamily="34" charset="0"/>
                <a:cs typeface="Arial" panose="020B0604020202020204" pitchFamily="34" charset="0"/>
              </a:rPr>
              <a:t>Vincenti</a:t>
            </a:r>
            <a:r>
              <a:rPr lang="en-US" sz="400" dirty="0">
                <a:ea typeface="Calibri" panose="020F0502020204030204" pitchFamily="34" charset="0"/>
                <a:cs typeface="Arial" panose="020B0604020202020204" pitchFamily="34" charset="0"/>
              </a:rPr>
              <a:t>, F. (2017). Early post-transplant conversion from tacrolimus to belatacept for prolonged delayed graft function improves renal function in kidney transplant recipients. </a:t>
            </a:r>
            <a:r>
              <a:rPr lang="en-US" sz="400" i="1" dirty="0">
                <a:ea typeface="Calibri" panose="020F0502020204030204" pitchFamily="34" charset="0"/>
                <a:cs typeface="Arial" panose="020B0604020202020204" pitchFamily="34" charset="0"/>
              </a:rPr>
              <a:t>Clinical Transplantation</a:t>
            </a:r>
            <a:r>
              <a:rPr lang="en-US" sz="400" dirty="0">
                <a:ea typeface="Calibri" panose="020F0502020204030204" pitchFamily="34" charset="0"/>
                <a:cs typeface="Arial" panose="020B0604020202020204" pitchFamily="34" charset="0"/>
              </a:rPr>
              <a:t>, </a:t>
            </a:r>
            <a:r>
              <a:rPr lang="en-US" sz="400" i="1" dirty="0">
                <a:ea typeface="Calibri" panose="020F0502020204030204" pitchFamily="34" charset="0"/>
                <a:cs typeface="Arial" panose="020B0604020202020204" pitchFamily="34" charset="0"/>
              </a:rPr>
              <a:t>31</a:t>
            </a:r>
            <a:r>
              <a:rPr lang="en-US" sz="400" dirty="0">
                <a:ea typeface="Calibri" panose="020F0502020204030204" pitchFamily="34" charset="0"/>
                <a:cs typeface="Arial" panose="020B0604020202020204" pitchFamily="34" charset="0"/>
              </a:rPr>
              <a:t>(5). </a:t>
            </a:r>
          </a:p>
          <a:p>
            <a:pPr marL="114300" marR="0" lvl="0" indent="-114300">
              <a:spcBef>
                <a:spcPts val="0"/>
              </a:spcBef>
              <a:buFont typeface="+mj-lt"/>
              <a:buAutoNum type="arabicPeriod"/>
            </a:pPr>
            <a:r>
              <a:rPr lang="en-US" sz="400" dirty="0" err="1">
                <a:ea typeface="Calibri" panose="020F0502020204030204" pitchFamily="34" charset="0"/>
                <a:cs typeface="Arial" panose="020B0604020202020204" pitchFamily="34" charset="0"/>
              </a:rPr>
              <a:t>Grinyó</a:t>
            </a:r>
            <a:r>
              <a:rPr lang="en-US" sz="400" dirty="0">
                <a:ea typeface="Calibri" panose="020F0502020204030204" pitchFamily="34" charset="0"/>
                <a:cs typeface="Arial" panose="020B0604020202020204" pitchFamily="34" charset="0"/>
              </a:rPr>
              <a:t> J, </a:t>
            </a:r>
            <a:r>
              <a:rPr lang="en-US" sz="400" dirty="0" err="1">
                <a:ea typeface="Calibri" panose="020F0502020204030204" pitchFamily="34" charset="0"/>
                <a:cs typeface="Arial" panose="020B0604020202020204" pitchFamily="34" charset="0"/>
              </a:rPr>
              <a:t>Alberu</a:t>
            </a:r>
            <a:r>
              <a:rPr lang="en-US" sz="400" dirty="0">
                <a:ea typeface="Calibri" panose="020F0502020204030204" pitchFamily="34" charset="0"/>
                <a:cs typeface="Arial" panose="020B0604020202020204" pitchFamily="34" charset="0"/>
              </a:rPr>
              <a:t> J, </a:t>
            </a:r>
            <a:r>
              <a:rPr lang="en-US" sz="400" dirty="0" err="1">
                <a:ea typeface="Calibri" panose="020F0502020204030204" pitchFamily="34" charset="0"/>
                <a:cs typeface="Arial" panose="020B0604020202020204" pitchFamily="34" charset="0"/>
              </a:rPr>
              <a:t>Contieri</a:t>
            </a:r>
            <a:r>
              <a:rPr lang="en-US" sz="400" dirty="0">
                <a:ea typeface="Calibri" panose="020F0502020204030204" pitchFamily="34" charset="0"/>
                <a:cs typeface="Arial" panose="020B0604020202020204" pitchFamily="34" charset="0"/>
              </a:rPr>
              <a:t> FL, et al. Improvement in renal function in kidney transplant recipients switched from cyclosporine or tacrolimus to belatacept: 2-year results from the long-term extension of a phase II study. </a:t>
            </a:r>
            <a:r>
              <a:rPr lang="en-US" sz="400" dirty="0" err="1">
                <a:ea typeface="Calibri" panose="020F0502020204030204" pitchFamily="34" charset="0"/>
                <a:cs typeface="Arial" panose="020B0604020202020204" pitchFamily="34" charset="0"/>
              </a:rPr>
              <a:t>Transpl</a:t>
            </a:r>
            <a:r>
              <a:rPr lang="en-US" sz="400" dirty="0">
                <a:ea typeface="Calibri" panose="020F0502020204030204" pitchFamily="34" charset="0"/>
                <a:cs typeface="Arial" panose="020B0604020202020204" pitchFamily="34" charset="0"/>
              </a:rPr>
              <a:t> Int. 2012;25(10):1059-1064.</a:t>
            </a:r>
            <a:r>
              <a:rPr lang="en-US" sz="400" dirty="0">
                <a:solidFill>
                  <a:srgbClr val="474747"/>
                </a:solidFill>
                <a:ea typeface="Times New Roman" panose="02020603050405020304" pitchFamily="18" charset="0"/>
                <a:cs typeface="Arial" panose="020B0604020202020204" pitchFamily="34" charset="0"/>
              </a:rPr>
              <a:t> </a:t>
            </a:r>
            <a:endParaRPr lang="en-US" sz="400" dirty="0">
              <a:ea typeface="Times New Roman" panose="02020603050405020304" pitchFamily="18" charset="0"/>
              <a:cs typeface="Arial" panose="020B0604020202020204" pitchFamily="34" charset="0"/>
            </a:endParaRPr>
          </a:p>
          <a:p>
            <a:pPr marL="114300" marR="0" lvl="0" indent="-114300">
              <a:spcBef>
                <a:spcPts val="0"/>
              </a:spcBef>
              <a:buFont typeface="+mj-lt"/>
              <a:buAutoNum type="arabicPeriod"/>
            </a:pPr>
            <a:r>
              <a:rPr lang="en-US" sz="400" dirty="0" err="1">
                <a:ea typeface="Calibri" panose="020F0502020204030204" pitchFamily="34" charset="0"/>
                <a:cs typeface="Arial" panose="020B0604020202020204" pitchFamily="34" charset="0"/>
              </a:rPr>
              <a:t>Grinyó</a:t>
            </a:r>
            <a:r>
              <a:rPr lang="en-US" sz="400" dirty="0">
                <a:ea typeface="Calibri" panose="020F0502020204030204" pitchFamily="34" charset="0"/>
                <a:cs typeface="Arial" panose="020B0604020202020204" pitchFamily="34" charset="0"/>
              </a:rPr>
              <a:t> JM, Del Carmen </a:t>
            </a:r>
            <a:r>
              <a:rPr lang="en-US" sz="400" dirty="0" err="1">
                <a:ea typeface="Calibri" panose="020F0502020204030204" pitchFamily="34" charset="0"/>
                <a:cs typeface="Arial" panose="020B0604020202020204" pitchFamily="34" charset="0"/>
              </a:rPr>
              <a:t>Rial</a:t>
            </a:r>
            <a:r>
              <a:rPr lang="en-US" sz="400" dirty="0">
                <a:ea typeface="Calibri" panose="020F0502020204030204" pitchFamily="34" charset="0"/>
                <a:cs typeface="Arial" panose="020B0604020202020204" pitchFamily="34" charset="0"/>
              </a:rPr>
              <a:t> M, </a:t>
            </a:r>
            <a:r>
              <a:rPr lang="en-US" sz="400" dirty="0" err="1">
                <a:ea typeface="Calibri" panose="020F0502020204030204" pitchFamily="34" charset="0"/>
                <a:cs typeface="Arial" panose="020B0604020202020204" pitchFamily="34" charset="0"/>
              </a:rPr>
              <a:t>Alberu</a:t>
            </a:r>
            <a:r>
              <a:rPr lang="en-US" sz="400" dirty="0">
                <a:ea typeface="Calibri" panose="020F0502020204030204" pitchFamily="34" charset="0"/>
                <a:cs typeface="Arial" panose="020B0604020202020204" pitchFamily="34" charset="0"/>
              </a:rPr>
              <a:t> J, et al. Safety and efficacy outcomes 3 years after switching to belatacept from a </a:t>
            </a:r>
            <a:r>
              <a:rPr lang="en-US" sz="400" dirty="0" err="1">
                <a:ea typeface="Calibri" panose="020F0502020204030204" pitchFamily="34" charset="0"/>
                <a:cs typeface="Arial" panose="020B0604020202020204" pitchFamily="34" charset="0"/>
              </a:rPr>
              <a:t>calcineurin</a:t>
            </a:r>
            <a:r>
              <a:rPr lang="en-US" sz="400" dirty="0">
                <a:ea typeface="Calibri" panose="020F0502020204030204" pitchFamily="34" charset="0"/>
                <a:cs typeface="Arial" panose="020B0604020202020204" pitchFamily="34" charset="0"/>
              </a:rPr>
              <a:t> inhibitor in kidney transplant recipients: results from a phase 2 randomized trial. Am J Kidney Dis. 2017;69(5):587-594. doi:10.1053/j.ajkd.2016.09.021</a:t>
            </a:r>
            <a:endParaRPr lang="en-US" sz="400" dirty="0">
              <a:ea typeface="Times New Roman" panose="02020603050405020304" pitchFamily="18" charset="0"/>
              <a:cs typeface="Arial" panose="020B0604020202020204" pitchFamily="34" charset="0"/>
            </a:endParaRPr>
          </a:p>
          <a:p>
            <a:pPr marL="114300" marR="0" lvl="0" indent="-114300">
              <a:spcBef>
                <a:spcPts val="0"/>
              </a:spcBef>
              <a:buFont typeface="+mj-lt"/>
              <a:buAutoNum type="arabicPeriod"/>
            </a:pPr>
            <a:r>
              <a:rPr lang="en-US" sz="400" dirty="0" err="1">
                <a:ea typeface="Calibri" panose="020F0502020204030204" pitchFamily="34" charset="0"/>
                <a:cs typeface="Arial" panose="020B0604020202020204" pitchFamily="34" charset="0"/>
              </a:rPr>
              <a:t>Rostaing</a:t>
            </a:r>
            <a:r>
              <a:rPr lang="en-US" sz="400" dirty="0">
                <a:ea typeface="Calibri" panose="020F0502020204030204" pitchFamily="34" charset="0"/>
                <a:cs typeface="Arial" panose="020B0604020202020204" pitchFamily="34" charset="0"/>
              </a:rPr>
              <a:t> L, </a:t>
            </a:r>
            <a:r>
              <a:rPr lang="en-US" sz="400" dirty="0" err="1">
                <a:ea typeface="Calibri" panose="020F0502020204030204" pitchFamily="34" charset="0"/>
                <a:cs typeface="Arial" panose="020B0604020202020204" pitchFamily="34" charset="0"/>
              </a:rPr>
              <a:t>Massari</a:t>
            </a:r>
            <a:r>
              <a:rPr lang="en-US" sz="400" dirty="0">
                <a:ea typeface="Calibri" panose="020F0502020204030204" pitchFamily="34" charset="0"/>
                <a:cs typeface="Arial" panose="020B0604020202020204" pitchFamily="34" charset="0"/>
              </a:rPr>
              <a:t> P, Garcia VD, et al. Switching from </a:t>
            </a:r>
            <a:r>
              <a:rPr lang="en-US" sz="400" dirty="0" err="1">
                <a:ea typeface="Calibri" panose="020F0502020204030204" pitchFamily="34" charset="0"/>
                <a:cs typeface="Arial" panose="020B0604020202020204" pitchFamily="34" charset="0"/>
              </a:rPr>
              <a:t>calcineurin</a:t>
            </a:r>
            <a:r>
              <a:rPr lang="en-US" sz="400" dirty="0">
                <a:ea typeface="Calibri" panose="020F0502020204030204" pitchFamily="34" charset="0"/>
                <a:cs typeface="Arial" panose="020B0604020202020204" pitchFamily="34" charset="0"/>
              </a:rPr>
              <a:t> inhibitor-based regimens to a belatacept-based regimen in renal transplant recipients: a randomized phase II study. </a:t>
            </a:r>
            <a:r>
              <a:rPr lang="en-US" sz="400" dirty="0" err="1">
                <a:ea typeface="Calibri" panose="020F0502020204030204" pitchFamily="34" charset="0"/>
                <a:cs typeface="Arial" panose="020B0604020202020204" pitchFamily="34" charset="0"/>
              </a:rPr>
              <a:t>Clin</a:t>
            </a:r>
            <a:r>
              <a:rPr lang="en-US" sz="400" dirty="0">
                <a:ea typeface="Calibri" panose="020F0502020204030204" pitchFamily="34" charset="0"/>
                <a:cs typeface="Arial" panose="020B0604020202020204" pitchFamily="34" charset="0"/>
              </a:rPr>
              <a:t> J Am </a:t>
            </a:r>
            <a:r>
              <a:rPr lang="en-US" sz="400" dirty="0" err="1">
                <a:ea typeface="Calibri" panose="020F0502020204030204" pitchFamily="34" charset="0"/>
                <a:cs typeface="Arial" panose="020B0604020202020204" pitchFamily="34" charset="0"/>
              </a:rPr>
              <a:t>Soc</a:t>
            </a:r>
            <a:r>
              <a:rPr lang="en-US" sz="400" dirty="0">
                <a:ea typeface="Calibri" panose="020F0502020204030204" pitchFamily="34" charset="0"/>
                <a:cs typeface="Arial" panose="020B0604020202020204" pitchFamily="34" charset="0"/>
              </a:rPr>
              <a:t> </a:t>
            </a:r>
            <a:r>
              <a:rPr lang="en-US" sz="400" dirty="0" err="1">
                <a:ea typeface="Calibri" panose="020F0502020204030204" pitchFamily="34" charset="0"/>
                <a:cs typeface="Arial" panose="020B0604020202020204" pitchFamily="34" charset="0"/>
              </a:rPr>
              <a:t>Nephrol</a:t>
            </a:r>
            <a:r>
              <a:rPr lang="en-US" sz="400" dirty="0">
                <a:ea typeface="Calibri" panose="020F0502020204030204" pitchFamily="34" charset="0"/>
                <a:cs typeface="Arial" panose="020B0604020202020204" pitchFamily="34" charset="0"/>
              </a:rPr>
              <a:t>. 2011;6(2):430-439. doi:10.2215/CJN.05840710</a:t>
            </a:r>
            <a:endParaRPr lang="en-US" sz="400" dirty="0">
              <a:ea typeface="Times New Roman" panose="02020603050405020304" pitchFamily="18" charset="0"/>
              <a:cs typeface="Arial" panose="020B0604020202020204" pitchFamily="34" charset="0"/>
            </a:endParaRPr>
          </a:p>
          <a:p>
            <a:pPr marL="114300" indent="-114300" defTabSz="1057536" fontAlgn="base">
              <a:spcBef>
                <a:spcPts val="0"/>
              </a:spcBef>
              <a:buFontTx/>
              <a:buChar char="•"/>
              <a:tabLst>
                <a:tab pos="127010" algn="l"/>
              </a:tabLst>
            </a:pPr>
            <a:endParaRPr lang="en-US" altLang="en-US" sz="100" i="1" dirty="0">
              <a:solidFill>
                <a:srgbClr val="000000"/>
              </a:solidFill>
              <a:cs typeface="Arial" panose="020B0604020202020204" pitchFamily="34" charset="0"/>
            </a:endParaRPr>
          </a:p>
        </p:txBody>
      </p:sp>
      <p:sp>
        <p:nvSpPr>
          <p:cNvPr id="39" name="TextBox 38">
            <a:extLst>
              <a:ext uri="{FF2B5EF4-FFF2-40B4-BE49-F238E27FC236}">
                <a16:creationId xmlns:a16="http://schemas.microsoft.com/office/drawing/2014/main" id="{AF02518E-54D6-9AE8-5BEC-A3D2F21B6573}"/>
              </a:ext>
            </a:extLst>
          </p:cNvPr>
          <p:cNvSpPr txBox="1"/>
          <p:nvPr/>
        </p:nvSpPr>
        <p:spPr>
          <a:xfrm>
            <a:off x="10118549" y="2001570"/>
            <a:ext cx="318382" cy="212046"/>
          </a:xfrm>
          <a:prstGeom prst="rect">
            <a:avLst/>
          </a:prstGeom>
          <a:noFill/>
        </p:spPr>
        <p:txBody>
          <a:bodyPr>
            <a:spAutoFit/>
          </a:bodyPr>
          <a:lstStyle/>
          <a:p>
            <a:pPr defTabSz="508041" fontAlgn="base">
              <a:spcBef>
                <a:spcPct val="0"/>
              </a:spcBef>
              <a:spcAft>
                <a:spcPct val="0"/>
              </a:spcAft>
              <a:defRPr/>
            </a:pPr>
            <a:endParaRPr lang="en-US" sz="778" b="1" dirty="0">
              <a:solidFill>
                <a:prstClr val="black"/>
              </a:solidFill>
              <a:latin typeface="Calibri"/>
              <a:ea typeface="ＭＳ Ｐゴシック" panose="020B0600070205080204" pitchFamily="34" charset="-128"/>
            </a:endParaRPr>
          </a:p>
        </p:txBody>
      </p:sp>
      <p:sp>
        <p:nvSpPr>
          <p:cNvPr id="40" name="TextBox 39">
            <a:extLst>
              <a:ext uri="{FF2B5EF4-FFF2-40B4-BE49-F238E27FC236}">
                <a16:creationId xmlns:a16="http://schemas.microsoft.com/office/drawing/2014/main" id="{8222FE24-4C14-1441-81AE-CC5716E15655}"/>
              </a:ext>
            </a:extLst>
          </p:cNvPr>
          <p:cNvSpPr txBox="1"/>
          <p:nvPr/>
        </p:nvSpPr>
        <p:spPr>
          <a:xfrm>
            <a:off x="9532055" y="2470764"/>
            <a:ext cx="324556" cy="212046"/>
          </a:xfrm>
          <a:prstGeom prst="rect">
            <a:avLst/>
          </a:prstGeom>
          <a:noFill/>
        </p:spPr>
        <p:txBody>
          <a:bodyPr>
            <a:spAutoFit/>
          </a:bodyPr>
          <a:lstStyle/>
          <a:p>
            <a:pPr defTabSz="508041" fontAlgn="base">
              <a:spcBef>
                <a:spcPct val="0"/>
              </a:spcBef>
              <a:spcAft>
                <a:spcPct val="0"/>
              </a:spcAft>
              <a:defRPr/>
            </a:pPr>
            <a:endParaRPr lang="en-US" sz="778" b="1" dirty="0">
              <a:solidFill>
                <a:prstClr val="black"/>
              </a:solidFill>
              <a:latin typeface="Calibri"/>
              <a:ea typeface="ＭＳ Ｐゴシック" panose="020B0600070205080204" pitchFamily="34" charset="-128"/>
            </a:endParaRPr>
          </a:p>
        </p:txBody>
      </p:sp>
      <p:sp>
        <p:nvSpPr>
          <p:cNvPr id="41" name="TextBox 40">
            <a:extLst>
              <a:ext uri="{FF2B5EF4-FFF2-40B4-BE49-F238E27FC236}">
                <a16:creationId xmlns:a16="http://schemas.microsoft.com/office/drawing/2014/main" id="{7B26E140-9A18-F00A-5430-6069149CCA14}"/>
              </a:ext>
            </a:extLst>
          </p:cNvPr>
          <p:cNvSpPr txBox="1"/>
          <p:nvPr/>
        </p:nvSpPr>
        <p:spPr>
          <a:xfrm>
            <a:off x="9844264" y="2459299"/>
            <a:ext cx="657049" cy="172098"/>
          </a:xfrm>
          <a:prstGeom prst="rect">
            <a:avLst/>
          </a:prstGeom>
          <a:noFill/>
        </p:spPr>
        <p:txBody>
          <a:bodyPr>
            <a:spAutoFit/>
          </a:bodyPr>
          <a:lstStyle/>
          <a:p>
            <a:pPr defTabSz="508041" fontAlgn="base">
              <a:spcBef>
                <a:spcPct val="0"/>
              </a:spcBef>
              <a:spcAft>
                <a:spcPct val="0"/>
              </a:spcAft>
              <a:defRPr/>
            </a:pPr>
            <a:endParaRPr lang="en-US" sz="778" b="1" baseline="30000" dirty="0">
              <a:solidFill>
                <a:prstClr val="black"/>
              </a:solidFill>
              <a:latin typeface="Calibri"/>
              <a:ea typeface="ＭＳ Ｐゴシック" panose="020B0600070205080204" pitchFamily="34" charset="-128"/>
            </a:endParaRPr>
          </a:p>
        </p:txBody>
      </p:sp>
      <p:sp>
        <p:nvSpPr>
          <p:cNvPr id="42" name="TextBox 41">
            <a:extLst>
              <a:ext uri="{FF2B5EF4-FFF2-40B4-BE49-F238E27FC236}">
                <a16:creationId xmlns:a16="http://schemas.microsoft.com/office/drawing/2014/main" id="{C0EF543D-1A7E-AAAC-622E-3D3A6C32D4B3}"/>
              </a:ext>
            </a:extLst>
          </p:cNvPr>
          <p:cNvSpPr txBox="1"/>
          <p:nvPr/>
        </p:nvSpPr>
        <p:spPr>
          <a:xfrm>
            <a:off x="9535583" y="1051186"/>
            <a:ext cx="1097139" cy="212046"/>
          </a:xfrm>
          <a:prstGeom prst="rect">
            <a:avLst/>
          </a:prstGeom>
          <a:noFill/>
        </p:spPr>
        <p:txBody>
          <a:bodyPr>
            <a:spAutoFit/>
          </a:bodyPr>
          <a:lstStyle/>
          <a:p>
            <a:pPr defTabSz="508041" fontAlgn="base">
              <a:spcBef>
                <a:spcPct val="0"/>
              </a:spcBef>
              <a:spcAft>
                <a:spcPct val="0"/>
              </a:spcAft>
              <a:defRPr/>
            </a:pPr>
            <a:endParaRPr lang="en-US" sz="778" b="1" dirty="0">
              <a:solidFill>
                <a:prstClr val="black"/>
              </a:solidFill>
              <a:latin typeface="Calibri"/>
              <a:ea typeface="ＭＳ Ｐゴシック" panose="020B0600070205080204" pitchFamily="34" charset="-128"/>
            </a:endParaRPr>
          </a:p>
        </p:txBody>
      </p:sp>
      <p:sp>
        <p:nvSpPr>
          <p:cNvPr id="44" name="Rectangle 43">
            <a:extLst>
              <a:ext uri="{FF2B5EF4-FFF2-40B4-BE49-F238E27FC236}">
                <a16:creationId xmlns:a16="http://schemas.microsoft.com/office/drawing/2014/main" id="{0934D848-72AF-B029-0A0B-AA612CCA5464}"/>
              </a:ext>
            </a:extLst>
          </p:cNvPr>
          <p:cNvSpPr/>
          <p:nvPr/>
        </p:nvSpPr>
        <p:spPr>
          <a:xfrm>
            <a:off x="6269744" y="3808627"/>
            <a:ext cx="1963208" cy="203454"/>
          </a:xfrm>
          <a:prstGeom prst="rect">
            <a:avLst/>
          </a:prstGeom>
        </p:spPr>
        <p:txBody>
          <a:bodyPr>
            <a:spAutoFit/>
          </a:bodyPr>
          <a:lstStyle/>
          <a:p>
            <a:pPr marL="254020" lvl="1" defTabSz="508041" fontAlgn="base">
              <a:spcBef>
                <a:spcPct val="0"/>
              </a:spcBef>
              <a:spcAft>
                <a:spcPct val="0"/>
              </a:spcAft>
              <a:defRPr/>
            </a:pPr>
            <a:endParaRPr lang="en-US" sz="722" b="1" u="sng" dirty="0">
              <a:solidFill>
                <a:srgbClr val="020202"/>
              </a:solidFill>
              <a:latin typeface="Calibri"/>
              <a:ea typeface="ＭＳ Ｐゴシック" panose="020B0600070205080204" pitchFamily="34" charset="-128"/>
            </a:endParaRPr>
          </a:p>
        </p:txBody>
      </p:sp>
      <p:sp>
        <p:nvSpPr>
          <p:cNvPr id="46" name="Rectangle 4">
            <a:extLst>
              <a:ext uri="{FF2B5EF4-FFF2-40B4-BE49-F238E27FC236}">
                <a16:creationId xmlns:a16="http://schemas.microsoft.com/office/drawing/2014/main" id="{5E448490-DFC3-95A0-15B1-C61C5DAD3F3B}"/>
              </a:ext>
            </a:extLst>
          </p:cNvPr>
          <p:cNvSpPr>
            <a:spLocks noChangeArrowheads="1"/>
          </p:cNvSpPr>
          <p:nvPr/>
        </p:nvSpPr>
        <p:spPr bwMode="auto">
          <a:xfrm>
            <a:off x="1361049" y="205640"/>
            <a:ext cx="9203234" cy="750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Times New Roman" panose="02020603050405020304" pitchFamily="18" charset="0"/>
                <a:ea typeface="ＭＳ Ｐゴシック" panose="020B0600070205080204" pitchFamily="34" charset="-128"/>
              </a:defRPr>
            </a:lvl1pPr>
            <a:lvl2pPr marL="742950" indent="-285750">
              <a:defRPr sz="1000">
                <a:solidFill>
                  <a:schemeClr val="tx1"/>
                </a:solidFill>
                <a:latin typeface="Times New Roman" panose="02020603050405020304" pitchFamily="18" charset="0"/>
                <a:ea typeface="ＭＳ Ｐゴシック" panose="020B0600070205080204" pitchFamily="34" charset="-128"/>
              </a:defRPr>
            </a:lvl2pPr>
            <a:lvl3pPr marL="1143000" indent="-228600">
              <a:defRPr sz="1000">
                <a:solidFill>
                  <a:schemeClr val="tx1"/>
                </a:solidFill>
                <a:latin typeface="Times New Roman" panose="02020603050405020304" pitchFamily="18" charset="0"/>
                <a:ea typeface="ＭＳ Ｐゴシック" panose="020B0600070205080204" pitchFamily="34" charset="-128"/>
              </a:defRPr>
            </a:lvl3pPr>
            <a:lvl4pPr marL="1600200" indent="-228600">
              <a:defRPr sz="1000">
                <a:solidFill>
                  <a:schemeClr val="tx1"/>
                </a:solidFill>
                <a:latin typeface="Times New Roman" panose="02020603050405020304" pitchFamily="18" charset="0"/>
                <a:ea typeface="ＭＳ Ｐゴシック" panose="020B0600070205080204" pitchFamily="34" charset="-128"/>
              </a:defRPr>
            </a:lvl4pPr>
            <a:lvl5pPr marL="2057400" indent="-228600">
              <a:defRPr sz="1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9pPr>
          </a:lstStyle>
          <a:p>
            <a:pPr algn="ctr" defTabSz="508041" fontAlgn="base">
              <a:spcBef>
                <a:spcPct val="0"/>
              </a:spcBef>
              <a:spcAft>
                <a:spcPct val="0"/>
              </a:spcAft>
            </a:pPr>
            <a:r>
              <a:rPr lang="en-US" altLang="en-US" sz="1278" b="1" dirty="0">
                <a:solidFill>
                  <a:srgbClr val="080808"/>
                </a:solidFill>
                <a:latin typeface="Arial" panose="020B0604020202020204" pitchFamily="34" charset="0"/>
              </a:rPr>
              <a:t>Short-Term Outcomes with No Tapering Tacrolimus to Belatacept Conversion in Renal Transplant Recipients (RTRs)</a:t>
            </a:r>
          </a:p>
          <a:p>
            <a:pPr algn="ctr" defTabSz="508041" fontAlgn="base">
              <a:spcBef>
                <a:spcPct val="0"/>
              </a:spcBef>
              <a:spcAft>
                <a:spcPct val="0"/>
              </a:spcAft>
            </a:pPr>
            <a:r>
              <a:rPr lang="en-US" altLang="en-US" b="1" dirty="0">
                <a:solidFill>
                  <a:srgbClr val="080808"/>
                </a:solidFill>
                <a:latin typeface="Arial" panose="020B0604020202020204" pitchFamily="34" charset="0"/>
              </a:rPr>
              <a:t>Adela </a:t>
            </a:r>
            <a:r>
              <a:rPr lang="en-US" altLang="en-US" b="1" dirty="0" smtClean="0">
                <a:solidFill>
                  <a:srgbClr val="080808"/>
                </a:solidFill>
                <a:latin typeface="Arial" panose="020B0604020202020204" pitchFamily="34" charset="0"/>
              </a:rPr>
              <a:t>Mattiazzi</a:t>
            </a:r>
            <a:r>
              <a:rPr lang="en-US" altLang="en-US" b="1" baseline="30000" dirty="0" smtClean="0">
                <a:solidFill>
                  <a:srgbClr val="080808"/>
                </a:solidFill>
                <a:latin typeface="Arial" panose="020B0604020202020204" pitchFamily="34" charset="0"/>
              </a:rPr>
              <a:t>1,3</a:t>
            </a:r>
            <a:r>
              <a:rPr lang="en-US" altLang="en-US" b="1" dirty="0" smtClean="0">
                <a:solidFill>
                  <a:srgbClr val="080808"/>
                </a:solidFill>
                <a:latin typeface="Arial" panose="020B0604020202020204" pitchFamily="34" charset="0"/>
              </a:rPr>
              <a:t>, </a:t>
            </a:r>
            <a:r>
              <a:rPr lang="en-US" altLang="en-US" b="1" dirty="0">
                <a:solidFill>
                  <a:srgbClr val="080808"/>
                </a:solidFill>
                <a:latin typeface="Arial" panose="020B0604020202020204" pitchFamily="34" charset="0"/>
              </a:rPr>
              <a:t>Katherine A. </a:t>
            </a:r>
            <a:r>
              <a:rPr lang="en-US" altLang="en-US" b="1" dirty="0" smtClean="0">
                <a:solidFill>
                  <a:srgbClr val="080808"/>
                </a:solidFill>
                <a:latin typeface="Arial" panose="020B0604020202020204" pitchFamily="34" charset="0"/>
              </a:rPr>
              <a:t>Balloveras</a:t>
            </a:r>
            <a:r>
              <a:rPr lang="en-US" altLang="en-US" b="1" baseline="30000" dirty="0" smtClean="0">
                <a:solidFill>
                  <a:srgbClr val="080808"/>
                </a:solidFill>
                <a:latin typeface="Arial" panose="020B0604020202020204" pitchFamily="34" charset="0"/>
              </a:rPr>
              <a:t>2</a:t>
            </a:r>
            <a:r>
              <a:rPr lang="en-US" altLang="en-US" b="1" dirty="0" smtClean="0">
                <a:solidFill>
                  <a:srgbClr val="080808"/>
                </a:solidFill>
                <a:latin typeface="Arial" panose="020B0604020202020204" pitchFamily="34" charset="0"/>
              </a:rPr>
              <a:t>, </a:t>
            </a:r>
            <a:r>
              <a:rPr lang="en-US" altLang="en-US" b="1" dirty="0">
                <a:solidFill>
                  <a:srgbClr val="080808"/>
                </a:solidFill>
                <a:latin typeface="Arial" panose="020B0604020202020204" pitchFamily="34" charset="0"/>
              </a:rPr>
              <a:t>Alexandra </a:t>
            </a:r>
            <a:r>
              <a:rPr lang="en-US" altLang="en-US" b="1" dirty="0" smtClean="0">
                <a:solidFill>
                  <a:srgbClr val="080808"/>
                </a:solidFill>
                <a:latin typeface="Arial" panose="020B0604020202020204" pitchFamily="34" charset="0"/>
              </a:rPr>
              <a:t>Centeno</a:t>
            </a:r>
            <a:r>
              <a:rPr lang="en-US" altLang="en-US" b="1" baseline="30000" dirty="0">
                <a:solidFill>
                  <a:srgbClr val="080808"/>
                </a:solidFill>
                <a:latin typeface="Arial" panose="020B0604020202020204" pitchFamily="34" charset="0"/>
              </a:rPr>
              <a:t>2</a:t>
            </a:r>
            <a:r>
              <a:rPr lang="en-US" altLang="en-US" b="1" baseline="30000" dirty="0" smtClean="0">
                <a:solidFill>
                  <a:srgbClr val="080808"/>
                </a:solidFill>
                <a:latin typeface="Arial" panose="020B0604020202020204" pitchFamily="34" charset="0"/>
              </a:rPr>
              <a:t>,3</a:t>
            </a:r>
            <a:r>
              <a:rPr lang="en-US" altLang="en-US" b="1" dirty="0" smtClean="0">
                <a:solidFill>
                  <a:srgbClr val="080808"/>
                </a:solidFill>
                <a:latin typeface="Arial" panose="020B0604020202020204" pitchFamily="34" charset="0"/>
              </a:rPr>
              <a:t> </a:t>
            </a:r>
            <a:r>
              <a:rPr lang="en-US" altLang="en-US" b="1" dirty="0" err="1">
                <a:solidFill>
                  <a:srgbClr val="080808"/>
                </a:solidFill>
                <a:latin typeface="Arial" panose="020B0604020202020204" pitchFamily="34" charset="0"/>
              </a:rPr>
              <a:t>Pierina</a:t>
            </a:r>
            <a:r>
              <a:rPr lang="en-US" altLang="en-US" b="1" dirty="0">
                <a:solidFill>
                  <a:srgbClr val="080808"/>
                </a:solidFill>
                <a:latin typeface="Arial" panose="020B0604020202020204" pitchFamily="34" charset="0"/>
              </a:rPr>
              <a:t> </a:t>
            </a:r>
            <a:r>
              <a:rPr lang="en-US" altLang="en-US" b="1" dirty="0" smtClean="0">
                <a:solidFill>
                  <a:srgbClr val="080808"/>
                </a:solidFill>
                <a:latin typeface="Arial" panose="020B0604020202020204" pitchFamily="34" charset="0"/>
              </a:rPr>
              <a:t>Cabrera</a:t>
            </a:r>
            <a:r>
              <a:rPr lang="en-US" altLang="en-US" b="1" baseline="30000" dirty="0">
                <a:solidFill>
                  <a:srgbClr val="080808"/>
                </a:solidFill>
                <a:latin typeface="Arial" panose="020B0604020202020204" pitchFamily="34" charset="0"/>
              </a:rPr>
              <a:t>2</a:t>
            </a:r>
            <a:r>
              <a:rPr lang="en-US" altLang="en-US" b="1" baseline="30000" dirty="0" smtClean="0">
                <a:solidFill>
                  <a:srgbClr val="080808"/>
                </a:solidFill>
                <a:latin typeface="Arial" panose="020B0604020202020204" pitchFamily="34" charset="0"/>
              </a:rPr>
              <a:t>,3</a:t>
            </a:r>
            <a:r>
              <a:rPr lang="en-US" altLang="en-US" b="1" dirty="0">
                <a:solidFill>
                  <a:srgbClr val="080808"/>
                </a:solidFill>
                <a:latin typeface="Arial" panose="020B0604020202020204" pitchFamily="34" charset="0"/>
              </a:rPr>
              <a:t>, </a:t>
            </a:r>
          </a:p>
          <a:p>
            <a:pPr algn="ctr" defTabSz="508041" fontAlgn="base">
              <a:spcBef>
                <a:spcPct val="0"/>
              </a:spcBef>
              <a:spcAft>
                <a:spcPct val="0"/>
              </a:spcAft>
            </a:pPr>
            <a:r>
              <a:rPr lang="en-US" altLang="en-US" b="1" dirty="0">
                <a:solidFill>
                  <a:srgbClr val="080808"/>
                </a:solidFill>
                <a:latin typeface="Arial" panose="020B0604020202020204" pitchFamily="34" charset="0"/>
              </a:rPr>
              <a:t>Tiffany </a:t>
            </a:r>
            <a:r>
              <a:rPr lang="en-US" altLang="en-US" b="1" dirty="0" smtClean="0">
                <a:solidFill>
                  <a:srgbClr val="080808"/>
                </a:solidFill>
                <a:latin typeface="Arial" panose="020B0604020202020204" pitchFamily="34" charset="0"/>
              </a:rPr>
              <a:t>Uhlyar</a:t>
            </a:r>
            <a:r>
              <a:rPr lang="en-US" altLang="en-US" b="1" baseline="30000" dirty="0">
                <a:solidFill>
                  <a:srgbClr val="080808"/>
                </a:solidFill>
                <a:latin typeface="Arial" panose="020B0604020202020204" pitchFamily="34" charset="0"/>
              </a:rPr>
              <a:t>2</a:t>
            </a:r>
            <a:r>
              <a:rPr lang="en-US" altLang="en-US" b="1" baseline="30000" dirty="0" smtClean="0">
                <a:solidFill>
                  <a:srgbClr val="080808"/>
                </a:solidFill>
                <a:latin typeface="Arial" panose="020B0604020202020204" pitchFamily="34" charset="0"/>
              </a:rPr>
              <a:t>.3</a:t>
            </a:r>
            <a:r>
              <a:rPr lang="en-US" altLang="en-US" b="1" dirty="0">
                <a:solidFill>
                  <a:srgbClr val="080808"/>
                </a:solidFill>
                <a:latin typeface="Arial" panose="020B0604020202020204" pitchFamily="34" charset="0"/>
              </a:rPr>
              <a:t>, Naomi </a:t>
            </a:r>
            <a:r>
              <a:rPr lang="en-US" altLang="en-US" b="1" dirty="0" smtClean="0">
                <a:solidFill>
                  <a:srgbClr val="080808"/>
                </a:solidFill>
                <a:latin typeface="Arial" panose="020B0604020202020204" pitchFamily="34" charset="0"/>
              </a:rPr>
              <a:t>Pierre</a:t>
            </a:r>
            <a:r>
              <a:rPr lang="en-US" altLang="en-US" b="1" baseline="30000" dirty="0">
                <a:solidFill>
                  <a:srgbClr val="080808"/>
                </a:solidFill>
                <a:latin typeface="Arial" panose="020B0604020202020204" pitchFamily="34" charset="0"/>
              </a:rPr>
              <a:t>2</a:t>
            </a:r>
            <a:r>
              <a:rPr lang="en-US" altLang="en-US" b="1" baseline="30000" dirty="0" smtClean="0">
                <a:solidFill>
                  <a:srgbClr val="080808"/>
                </a:solidFill>
                <a:latin typeface="Arial" panose="020B0604020202020204" pitchFamily="34" charset="0"/>
              </a:rPr>
              <a:t>,3</a:t>
            </a:r>
            <a:r>
              <a:rPr lang="en-US" altLang="en-US" b="1" dirty="0" smtClean="0">
                <a:solidFill>
                  <a:srgbClr val="080808"/>
                </a:solidFill>
                <a:latin typeface="Arial" panose="020B0604020202020204" pitchFamily="34" charset="0"/>
              </a:rPr>
              <a:t>, Franco </a:t>
            </a:r>
            <a:r>
              <a:rPr lang="en-US" altLang="en-US" b="1" dirty="0" err="1" smtClean="0">
                <a:solidFill>
                  <a:srgbClr val="080808"/>
                </a:solidFill>
                <a:latin typeface="Arial" panose="020B0604020202020204" pitchFamily="34" charset="0"/>
              </a:rPr>
              <a:t>Cabeza</a:t>
            </a:r>
            <a:r>
              <a:rPr lang="en-US" altLang="en-US" b="1" dirty="0" smtClean="0">
                <a:solidFill>
                  <a:srgbClr val="080808"/>
                </a:solidFill>
                <a:latin typeface="Arial" panose="020B0604020202020204" pitchFamily="34" charset="0"/>
              </a:rPr>
              <a:t> Rivera</a:t>
            </a:r>
            <a:r>
              <a:rPr lang="en-US" altLang="en-US" b="1" baseline="30000" dirty="0" smtClean="0">
                <a:solidFill>
                  <a:srgbClr val="080808"/>
                </a:solidFill>
                <a:latin typeface="Arial" panose="020B0604020202020204" pitchFamily="34" charset="0"/>
              </a:rPr>
              <a:t>1,3</a:t>
            </a:r>
            <a:r>
              <a:rPr lang="en-US" altLang="en-US" b="1" dirty="0" smtClean="0">
                <a:solidFill>
                  <a:srgbClr val="080808"/>
                </a:solidFill>
                <a:latin typeface="Arial" panose="020B0604020202020204" pitchFamily="34" charset="0"/>
              </a:rPr>
              <a:t>, Giselle </a:t>
            </a:r>
            <a:r>
              <a:rPr lang="en-US" altLang="en-US" b="1" dirty="0">
                <a:solidFill>
                  <a:srgbClr val="080808"/>
                </a:solidFill>
                <a:latin typeface="Arial" panose="020B0604020202020204" pitchFamily="34" charset="0"/>
              </a:rPr>
              <a:t>Guerra </a:t>
            </a:r>
            <a:r>
              <a:rPr lang="en-US" altLang="en-US" b="1" baseline="30000" dirty="0" smtClean="0">
                <a:solidFill>
                  <a:srgbClr val="080808"/>
                </a:solidFill>
                <a:latin typeface="Arial" panose="020B0604020202020204" pitchFamily="34" charset="0"/>
              </a:rPr>
              <a:t>1,3</a:t>
            </a:r>
            <a:endParaRPr lang="en-US" altLang="en-US" b="1" baseline="30000" dirty="0">
              <a:solidFill>
                <a:srgbClr val="080808"/>
              </a:solidFill>
              <a:latin typeface="Arial" panose="020B0604020202020204" pitchFamily="34" charset="0"/>
            </a:endParaRPr>
          </a:p>
          <a:p>
            <a:pPr algn="ctr" defTabSz="508041" fontAlgn="base">
              <a:spcBef>
                <a:spcPct val="0"/>
              </a:spcBef>
              <a:spcAft>
                <a:spcPct val="0"/>
              </a:spcAft>
            </a:pPr>
            <a:r>
              <a:rPr lang="en-US" altLang="en-US" b="1" baseline="30000" dirty="0" smtClean="0">
                <a:solidFill>
                  <a:srgbClr val="080808"/>
                </a:solidFill>
                <a:latin typeface="Arial" panose="020B0604020202020204" pitchFamily="34" charset="0"/>
              </a:rPr>
              <a:t> 1 </a:t>
            </a:r>
            <a:r>
              <a:rPr lang="en-US" altLang="en-US" b="1" dirty="0">
                <a:solidFill>
                  <a:srgbClr val="080808"/>
                </a:solidFill>
                <a:latin typeface="Arial" panose="020B0604020202020204" pitchFamily="34" charset="0"/>
              </a:rPr>
              <a:t>University of </a:t>
            </a:r>
            <a:r>
              <a:rPr lang="en-US" altLang="en-US" b="1" dirty="0" smtClean="0">
                <a:solidFill>
                  <a:srgbClr val="080808"/>
                </a:solidFill>
                <a:latin typeface="Arial" panose="020B0604020202020204" pitchFamily="34" charset="0"/>
              </a:rPr>
              <a:t>Miami. </a:t>
            </a:r>
            <a:r>
              <a:rPr lang="en-US" altLang="en-US" b="1" baseline="30000" dirty="0" smtClean="0">
                <a:solidFill>
                  <a:srgbClr val="080808"/>
                </a:solidFill>
                <a:latin typeface="Arial" panose="020B0604020202020204" pitchFamily="34" charset="0"/>
              </a:rPr>
              <a:t>2</a:t>
            </a:r>
            <a:r>
              <a:rPr lang="en-US" altLang="en-US" b="1" dirty="0" smtClean="0">
                <a:solidFill>
                  <a:srgbClr val="080808"/>
                </a:solidFill>
                <a:latin typeface="Arial" panose="020B0604020202020204" pitchFamily="34" charset="0"/>
              </a:rPr>
              <a:t>Jackson </a:t>
            </a:r>
            <a:r>
              <a:rPr lang="en-US" altLang="en-US" b="1">
                <a:solidFill>
                  <a:srgbClr val="080808"/>
                </a:solidFill>
                <a:latin typeface="Arial" panose="020B0604020202020204" pitchFamily="34" charset="0"/>
              </a:rPr>
              <a:t>Memorial </a:t>
            </a:r>
            <a:r>
              <a:rPr lang="en-US" altLang="en-US" b="1" smtClean="0">
                <a:solidFill>
                  <a:srgbClr val="080808"/>
                </a:solidFill>
                <a:latin typeface="Arial" panose="020B0604020202020204" pitchFamily="34" charset="0"/>
              </a:rPr>
              <a:t>Hospital.</a:t>
            </a:r>
            <a:r>
              <a:rPr lang="en-US" altLang="en-US" b="1" baseline="30000" smtClean="0">
                <a:solidFill>
                  <a:srgbClr val="080808"/>
                </a:solidFill>
                <a:latin typeface="Arial" panose="020B0604020202020204" pitchFamily="34" charset="0"/>
              </a:rPr>
              <a:t>3 </a:t>
            </a:r>
            <a:r>
              <a:rPr lang="en-US" altLang="en-US" b="1" dirty="0">
                <a:solidFill>
                  <a:srgbClr val="080808"/>
                </a:solidFill>
                <a:latin typeface="Arial" panose="020B0604020202020204" pitchFamily="34" charset="0"/>
              </a:rPr>
              <a:t>Miami Transplant Institute. </a:t>
            </a:r>
            <a:r>
              <a:rPr lang="en-US" altLang="en-US" b="1" dirty="0" smtClean="0">
                <a:solidFill>
                  <a:srgbClr val="080808"/>
                </a:solidFill>
                <a:latin typeface="Arial" panose="020B0604020202020204" pitchFamily="34" charset="0"/>
              </a:rPr>
              <a:t>Miami</a:t>
            </a:r>
            <a:r>
              <a:rPr lang="en-US" altLang="en-US" b="1" dirty="0">
                <a:solidFill>
                  <a:srgbClr val="080808"/>
                </a:solidFill>
                <a:latin typeface="Arial" panose="020B0604020202020204" pitchFamily="34" charset="0"/>
              </a:rPr>
              <a:t>, FL. USA</a:t>
            </a:r>
          </a:p>
        </p:txBody>
      </p:sp>
      <p:sp>
        <p:nvSpPr>
          <p:cNvPr id="47" name="Rectangle 31">
            <a:extLst>
              <a:ext uri="{FF2B5EF4-FFF2-40B4-BE49-F238E27FC236}">
                <a16:creationId xmlns:a16="http://schemas.microsoft.com/office/drawing/2014/main" id="{6AD222F2-BDE4-7B57-1205-4C745D3D9B0C}"/>
              </a:ext>
            </a:extLst>
          </p:cNvPr>
          <p:cNvSpPr>
            <a:spLocks noChangeArrowheads="1"/>
          </p:cNvSpPr>
          <p:nvPr/>
        </p:nvSpPr>
        <p:spPr bwMode="auto">
          <a:xfrm>
            <a:off x="8375129" y="5067406"/>
            <a:ext cx="3699672" cy="453712"/>
          </a:xfrm>
          <a:prstGeom prst="rect">
            <a:avLst/>
          </a:prstGeom>
          <a:solidFill>
            <a:schemeClr val="bg1"/>
          </a:solidFill>
          <a:ln w="25400">
            <a:solidFill>
              <a:srgbClr val="000000"/>
            </a:solidFill>
            <a:miter lim="800000"/>
            <a:headEnd/>
            <a:tailEnd/>
          </a:ln>
        </p:spPr>
        <p:txBody>
          <a:bodyPr wrap="square" lIns="22032" tIns="11016" rIns="22032" bIns="11016">
            <a:spAutoFit/>
          </a:bodyPr>
          <a:lstStyle>
            <a:lvl1pPr defTabSz="396875">
              <a:defRPr sz="1000">
                <a:solidFill>
                  <a:schemeClr val="tx1"/>
                </a:solidFill>
                <a:latin typeface="Times New Roman" panose="02020603050405020304" pitchFamily="18" charset="0"/>
                <a:ea typeface="ＭＳ Ｐゴシック" panose="020B0600070205080204" pitchFamily="34" charset="-128"/>
              </a:defRPr>
            </a:lvl1pPr>
            <a:lvl2pPr marL="742950" indent="-285750" defTabSz="396875">
              <a:defRPr sz="1000">
                <a:solidFill>
                  <a:schemeClr val="tx1"/>
                </a:solidFill>
                <a:latin typeface="Times New Roman" panose="02020603050405020304" pitchFamily="18" charset="0"/>
                <a:ea typeface="ＭＳ Ｐゴシック" panose="020B0600070205080204" pitchFamily="34" charset="-128"/>
              </a:defRPr>
            </a:lvl2pPr>
            <a:lvl3pPr marL="1143000" indent="-228600" defTabSz="396875">
              <a:defRPr sz="1000">
                <a:solidFill>
                  <a:schemeClr val="tx1"/>
                </a:solidFill>
                <a:latin typeface="Times New Roman" panose="02020603050405020304" pitchFamily="18" charset="0"/>
                <a:ea typeface="ＭＳ Ｐゴシック" panose="020B0600070205080204" pitchFamily="34" charset="-128"/>
              </a:defRPr>
            </a:lvl3pPr>
            <a:lvl4pPr marL="1600200" indent="-228600" defTabSz="396875">
              <a:defRPr sz="1000">
                <a:solidFill>
                  <a:schemeClr val="tx1"/>
                </a:solidFill>
                <a:latin typeface="Times New Roman" panose="02020603050405020304" pitchFamily="18" charset="0"/>
                <a:ea typeface="ＭＳ Ｐゴシック" panose="020B0600070205080204" pitchFamily="34" charset="-128"/>
              </a:defRPr>
            </a:lvl4pPr>
            <a:lvl5pPr marL="2057400" indent="-228600" defTabSz="396875">
              <a:defRPr sz="1000">
                <a:solidFill>
                  <a:schemeClr val="tx1"/>
                </a:solidFill>
                <a:latin typeface="Times New Roman" panose="02020603050405020304" pitchFamily="18" charset="0"/>
                <a:ea typeface="ＭＳ Ｐゴシック" panose="020B0600070205080204" pitchFamily="34" charset="-128"/>
              </a:defRPr>
            </a:lvl5pPr>
            <a:lvl6pPr marL="25146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6pPr>
            <a:lvl7pPr marL="29718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7pPr>
            <a:lvl8pPr marL="34290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8pPr>
            <a:lvl9pPr marL="38862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9pPr>
          </a:lstStyle>
          <a:p>
            <a:pPr algn="ctr" defTabSz="220504" fontAlgn="base">
              <a:spcBef>
                <a:spcPct val="0"/>
              </a:spcBef>
              <a:spcAft>
                <a:spcPct val="0"/>
              </a:spcAft>
            </a:pPr>
            <a:endParaRPr lang="en-US" altLang="en-US" sz="389" b="1" u="sng" dirty="0">
              <a:solidFill>
                <a:srgbClr val="000000"/>
              </a:solidFill>
              <a:latin typeface="Arial" panose="020B0604020202020204" pitchFamily="34" charset="0"/>
            </a:endParaRPr>
          </a:p>
          <a:p>
            <a:pPr algn="ctr" defTabSz="220504" fontAlgn="base">
              <a:spcBef>
                <a:spcPct val="0"/>
              </a:spcBef>
              <a:spcAft>
                <a:spcPts val="333"/>
              </a:spcAft>
            </a:pPr>
            <a:r>
              <a:rPr lang="en-US" altLang="en-US" sz="833" b="1" u="sng" dirty="0">
                <a:solidFill>
                  <a:srgbClr val="080808"/>
                </a:solidFill>
                <a:latin typeface="Arial" panose="020B0604020202020204" pitchFamily="34" charset="0"/>
              </a:rPr>
              <a:t>DISCLOSURES</a:t>
            </a: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a:p>
            <a:pPr algn="ctr" defTabSz="220504" fontAlgn="base">
              <a:spcBef>
                <a:spcPct val="0"/>
              </a:spcBef>
              <a:spcAft>
                <a:spcPct val="0"/>
              </a:spcAft>
            </a:pPr>
            <a:endParaRPr lang="en-US" altLang="en-US" sz="333" dirty="0">
              <a:solidFill>
                <a:srgbClr val="020202"/>
              </a:solidFill>
              <a:latin typeface="Arial" panose="020B0604020202020204" pitchFamily="34" charset="0"/>
            </a:endParaRPr>
          </a:p>
        </p:txBody>
      </p:sp>
      <p:sp>
        <p:nvSpPr>
          <p:cNvPr id="49" name="Text Box 1419">
            <a:extLst>
              <a:ext uri="{FF2B5EF4-FFF2-40B4-BE49-F238E27FC236}">
                <a16:creationId xmlns:a16="http://schemas.microsoft.com/office/drawing/2014/main" id="{2E799D73-4C9B-F9C8-6587-8C15FE270524}"/>
              </a:ext>
            </a:extLst>
          </p:cNvPr>
          <p:cNvSpPr txBox="1">
            <a:spLocks noChangeArrowheads="1"/>
          </p:cNvSpPr>
          <p:nvPr/>
        </p:nvSpPr>
        <p:spPr bwMode="auto">
          <a:xfrm>
            <a:off x="8368073" y="1008576"/>
            <a:ext cx="3706728" cy="2951254"/>
          </a:xfrm>
          <a:prstGeom prst="rect">
            <a:avLst/>
          </a:prstGeom>
          <a:solidFill>
            <a:schemeClr val="bg1"/>
          </a:solidFill>
          <a:ln w="25400">
            <a:solidFill>
              <a:srgbClr val="000000"/>
            </a:solidFill>
            <a:miter lim="800000"/>
            <a:headEnd/>
            <a:tailEnd/>
          </a:ln>
        </p:spPr>
        <p:txBody>
          <a:bodyPr wrap="square" lIns="22032" tIns="11016" rIns="22032" bIns="11016">
            <a:spAutoFit/>
          </a:bodyPr>
          <a:lstStyle/>
          <a:p>
            <a:pPr algn="ctr" defTabSz="220504" fontAlgn="base">
              <a:spcBef>
                <a:spcPct val="0"/>
              </a:spcBef>
              <a:spcAft>
                <a:spcPct val="0"/>
              </a:spcAft>
              <a:defRPr/>
            </a:pPr>
            <a:endParaRPr lang="en-US" sz="389" b="1" u="sng" dirty="0">
              <a:solidFill>
                <a:srgbClr val="00003A"/>
              </a:solidFill>
              <a:latin typeface="Arial" charset="0"/>
              <a:ea typeface="ＭＳ Ｐゴシック" panose="020B0600070205080204" pitchFamily="34" charset="-128"/>
            </a:endParaRPr>
          </a:p>
          <a:p>
            <a:pPr algn="ctr" defTabSz="508041" fontAlgn="base">
              <a:spcBef>
                <a:spcPct val="20000"/>
              </a:spcBef>
              <a:spcAft>
                <a:spcPct val="0"/>
              </a:spcAft>
              <a:defRPr/>
            </a:pPr>
            <a:r>
              <a:rPr lang="en-US" altLang="en-US" sz="833" b="1" u="sng" dirty="0">
                <a:solidFill>
                  <a:srgbClr val="000000"/>
                </a:solidFill>
                <a:latin typeface="Arial" panose="020B0604020202020204" pitchFamily="34" charset="0"/>
                <a:ea typeface="ＭＳ Ｐゴシック" panose="020B0600070205080204" pitchFamily="34" charset="-128"/>
              </a:rPr>
              <a:t>RESULTS</a:t>
            </a:r>
            <a:endParaRPr lang="en-US" altLang="en-US" sz="833" b="1" u="sng" dirty="0">
              <a:solidFill>
                <a:srgbClr val="00003A"/>
              </a:solidFill>
              <a:latin typeface="Arial" panose="020B0604020202020204" pitchFamily="34"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a:p>
            <a:pPr marL="364272" lvl="2" defTabSz="220504" fontAlgn="base">
              <a:spcBef>
                <a:spcPct val="0"/>
              </a:spcBef>
              <a:spcAft>
                <a:spcPct val="0"/>
              </a:spcAft>
              <a:defRPr/>
            </a:pPr>
            <a:endParaRPr lang="en-US" sz="333" dirty="0">
              <a:solidFill>
                <a:srgbClr val="020202"/>
              </a:solidFill>
              <a:latin typeface="Arial" charset="0"/>
              <a:ea typeface="ＭＳ Ｐゴシック" panose="020B0600070205080204" pitchFamily="34" charset="-128"/>
            </a:endParaRPr>
          </a:p>
        </p:txBody>
      </p:sp>
      <p:sp>
        <p:nvSpPr>
          <p:cNvPr id="50" name="Rectangle 49">
            <a:extLst>
              <a:ext uri="{FF2B5EF4-FFF2-40B4-BE49-F238E27FC236}">
                <a16:creationId xmlns:a16="http://schemas.microsoft.com/office/drawing/2014/main" id="{514BAE6B-D8D8-283D-6537-D2D1EB5C4E0B}"/>
              </a:ext>
            </a:extLst>
          </p:cNvPr>
          <p:cNvSpPr/>
          <p:nvPr/>
        </p:nvSpPr>
        <p:spPr bwMode="auto">
          <a:xfrm>
            <a:off x="11331222" y="1959589"/>
            <a:ext cx="503591" cy="24165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pPr defTabSz="508041" eaLnBrk="0" fontAlgn="base" hangingPunct="0">
              <a:spcBef>
                <a:spcPct val="0"/>
              </a:spcBef>
              <a:spcAft>
                <a:spcPct val="0"/>
              </a:spcAft>
            </a:pPr>
            <a:endParaRPr lang="en-US" sz="556">
              <a:solidFill>
                <a:prstClr val="black">
                  <a:hueOff val="0"/>
                  <a:satOff val="0"/>
                  <a:lumOff val="0"/>
                  <a:alphaOff val="0"/>
                </a:prstClr>
              </a:solidFill>
              <a:latin typeface="Calibri"/>
            </a:endParaRPr>
          </a:p>
        </p:txBody>
      </p:sp>
      <p:sp>
        <p:nvSpPr>
          <p:cNvPr id="51" name="Text Box 37">
            <a:extLst>
              <a:ext uri="{FF2B5EF4-FFF2-40B4-BE49-F238E27FC236}">
                <a16:creationId xmlns:a16="http://schemas.microsoft.com/office/drawing/2014/main" id="{8F32530A-25D7-7B11-2390-4879D4987743}"/>
              </a:ext>
            </a:extLst>
          </p:cNvPr>
          <p:cNvSpPr txBox="1">
            <a:spLocks noChangeArrowheads="1"/>
          </p:cNvSpPr>
          <p:nvPr/>
        </p:nvSpPr>
        <p:spPr bwMode="auto">
          <a:xfrm>
            <a:off x="102121" y="4782925"/>
            <a:ext cx="3681236" cy="600226"/>
          </a:xfrm>
          <a:prstGeom prst="rect">
            <a:avLst/>
          </a:prstGeom>
          <a:solidFill>
            <a:schemeClr val="bg1"/>
          </a:solidFill>
          <a:ln w="25400">
            <a:solidFill>
              <a:srgbClr val="000000"/>
            </a:solidFill>
            <a:miter lim="800000"/>
            <a:headEnd/>
            <a:tailEnd/>
          </a:ln>
        </p:spPr>
        <p:txBody>
          <a:bodyPr lIns="22032" tIns="11016" rIns="22032" bIns="11016">
            <a:spAutoFit/>
          </a:bodyPr>
          <a:lstStyle>
            <a:lvl1pPr defTabSz="396875">
              <a:defRPr sz="1000">
                <a:solidFill>
                  <a:schemeClr val="tx1"/>
                </a:solidFill>
                <a:latin typeface="Times New Roman" panose="02020603050405020304" pitchFamily="18" charset="0"/>
                <a:ea typeface="ＭＳ Ｐゴシック" panose="020B0600070205080204" pitchFamily="34" charset="-128"/>
              </a:defRPr>
            </a:lvl1pPr>
            <a:lvl2pPr marL="365125" indent="-285750" defTabSz="396875">
              <a:defRPr sz="1000">
                <a:solidFill>
                  <a:schemeClr val="tx1"/>
                </a:solidFill>
                <a:latin typeface="Times New Roman" panose="02020603050405020304" pitchFamily="18" charset="0"/>
                <a:ea typeface="ＭＳ Ｐゴシック" panose="020B0600070205080204" pitchFamily="34" charset="-128"/>
              </a:defRPr>
            </a:lvl2pPr>
            <a:lvl3pPr marL="1143000" indent="-228600" defTabSz="396875">
              <a:defRPr sz="1000">
                <a:solidFill>
                  <a:schemeClr val="tx1"/>
                </a:solidFill>
                <a:latin typeface="Times New Roman" panose="02020603050405020304" pitchFamily="18" charset="0"/>
                <a:ea typeface="ＭＳ Ｐゴシック" panose="020B0600070205080204" pitchFamily="34" charset="-128"/>
              </a:defRPr>
            </a:lvl3pPr>
            <a:lvl4pPr marL="1600200" indent="-228600" defTabSz="396875">
              <a:defRPr sz="1000">
                <a:solidFill>
                  <a:schemeClr val="tx1"/>
                </a:solidFill>
                <a:latin typeface="Times New Roman" panose="02020603050405020304" pitchFamily="18" charset="0"/>
                <a:ea typeface="ＭＳ Ｐゴシック" panose="020B0600070205080204" pitchFamily="34" charset="-128"/>
              </a:defRPr>
            </a:lvl4pPr>
            <a:lvl5pPr marL="2057400" indent="-228600" defTabSz="396875">
              <a:defRPr sz="1000">
                <a:solidFill>
                  <a:schemeClr val="tx1"/>
                </a:solidFill>
                <a:latin typeface="Times New Roman" panose="02020603050405020304" pitchFamily="18" charset="0"/>
                <a:ea typeface="ＭＳ Ｐゴシック" panose="020B0600070205080204" pitchFamily="34" charset="-128"/>
              </a:defRPr>
            </a:lvl5pPr>
            <a:lvl6pPr marL="25146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6pPr>
            <a:lvl7pPr marL="29718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7pPr>
            <a:lvl8pPr marL="34290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8pPr>
            <a:lvl9pPr marL="38862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9pPr>
          </a:lstStyle>
          <a:p>
            <a:pPr algn="ctr" defTabSz="220504" fontAlgn="base">
              <a:spcBef>
                <a:spcPct val="0"/>
              </a:spcBef>
              <a:spcAft>
                <a:spcPct val="0"/>
              </a:spcAft>
              <a:defRPr/>
            </a:pPr>
            <a:endParaRPr lang="en-US" altLang="en-US" sz="389" b="1" u="sng" dirty="0">
              <a:solidFill>
                <a:srgbClr val="00003A"/>
              </a:solidFill>
              <a:latin typeface="Arial" panose="020B0604020202020204" pitchFamily="34" charset="0"/>
            </a:endParaRPr>
          </a:p>
          <a:p>
            <a:pPr algn="ctr" defTabSz="220504" fontAlgn="base">
              <a:spcBef>
                <a:spcPct val="0"/>
              </a:spcBef>
              <a:spcAft>
                <a:spcPct val="0"/>
              </a:spcAft>
              <a:defRPr/>
            </a:pPr>
            <a:r>
              <a:rPr lang="en-US" altLang="en-US" sz="833" b="1" u="sng" dirty="0">
                <a:solidFill>
                  <a:srgbClr val="080808"/>
                </a:solidFill>
                <a:latin typeface="Arial" panose="020B0604020202020204" pitchFamily="34" charset="0"/>
              </a:rPr>
              <a:t>OBJECTIVES</a:t>
            </a:r>
          </a:p>
          <a:p>
            <a:pPr algn="ctr" defTabSz="220504" fontAlgn="base">
              <a:spcBef>
                <a:spcPct val="0"/>
              </a:spcBef>
              <a:spcAft>
                <a:spcPct val="0"/>
              </a:spcAft>
              <a:defRPr/>
            </a:pPr>
            <a:endParaRPr lang="en-US" altLang="en-US" sz="200" b="1" u="sng" dirty="0">
              <a:solidFill>
                <a:srgbClr val="080808"/>
              </a:solidFill>
              <a:latin typeface="Arial" panose="020B0604020202020204" pitchFamily="34" charset="0"/>
            </a:endParaRPr>
          </a:p>
          <a:p>
            <a:pPr marL="174625" indent="-117475" defTabSz="220504" fontAlgn="base">
              <a:spcBef>
                <a:spcPct val="0"/>
              </a:spcBef>
              <a:spcAft>
                <a:spcPct val="0"/>
              </a:spcAft>
              <a:buFont typeface="Arial" panose="020B0604020202020204" pitchFamily="34" charset="0"/>
              <a:buChar char="•"/>
              <a:defRPr/>
            </a:pPr>
            <a:r>
              <a:rPr lang="en-US" altLang="en-US" sz="778" dirty="0">
                <a:solidFill>
                  <a:srgbClr val="080808"/>
                </a:solidFill>
                <a:latin typeface="Arial" panose="020B0604020202020204" pitchFamily="34" charset="0"/>
              </a:rPr>
              <a:t>The aim of this study is to assess short-term efficacy of stopping FK at Belatacept initiation while using a more reduced initial phase regimen than described previously in </a:t>
            </a:r>
            <a:r>
              <a:rPr lang="en-US" altLang="en-US" sz="778" dirty="0">
                <a:latin typeface="Arial" panose="020B0604020202020204" pitchFamily="34" charset="0"/>
              </a:rPr>
              <a:t>patients within </a:t>
            </a:r>
            <a:r>
              <a:rPr lang="en-US" altLang="en-US" sz="778" dirty="0">
                <a:solidFill>
                  <a:srgbClr val="080808"/>
                </a:solidFill>
                <a:latin typeface="Arial" panose="020B0604020202020204" pitchFamily="34" charset="0"/>
              </a:rPr>
              <a:t>6 months of transplant</a:t>
            </a:r>
          </a:p>
        </p:txBody>
      </p:sp>
      <p:sp>
        <p:nvSpPr>
          <p:cNvPr id="54" name="TextBox 53">
            <a:extLst>
              <a:ext uri="{FF2B5EF4-FFF2-40B4-BE49-F238E27FC236}">
                <a16:creationId xmlns:a16="http://schemas.microsoft.com/office/drawing/2014/main" id="{96A83545-E1C6-ADC5-5435-90795B37DCC1}"/>
              </a:ext>
            </a:extLst>
          </p:cNvPr>
          <p:cNvSpPr txBox="1"/>
          <p:nvPr/>
        </p:nvSpPr>
        <p:spPr>
          <a:xfrm>
            <a:off x="9578768" y="1198130"/>
            <a:ext cx="1284272" cy="222753"/>
          </a:xfrm>
          <a:prstGeom prst="rect">
            <a:avLst/>
          </a:prstGeom>
          <a:noFill/>
        </p:spPr>
        <p:txBody>
          <a:bodyPr wrap="square">
            <a:spAutoFit/>
          </a:bodyPr>
          <a:lstStyle/>
          <a:p>
            <a:pPr marL="50804" defTabSz="220504" fontAlgn="base">
              <a:lnSpc>
                <a:spcPct val="120000"/>
              </a:lnSpc>
              <a:spcBef>
                <a:spcPct val="0"/>
              </a:spcBef>
              <a:spcAft>
                <a:spcPct val="0"/>
              </a:spcAft>
              <a:defRPr/>
            </a:pPr>
            <a:r>
              <a:rPr lang="en-US" sz="778" b="1" u="sng" dirty="0">
                <a:solidFill>
                  <a:srgbClr val="080808"/>
                </a:solidFill>
                <a:latin typeface="Arial" panose="020B0604020202020204" pitchFamily="34" charset="0"/>
                <a:ea typeface="ＭＳ Ｐゴシック" panose="020B0600070205080204" pitchFamily="34" charset="-128"/>
                <a:cs typeface="Arial" panose="020B0604020202020204" pitchFamily="34" charset="0"/>
              </a:rPr>
              <a:t>Secondary Outcomes </a:t>
            </a:r>
          </a:p>
        </p:txBody>
      </p:sp>
      <p:pic>
        <p:nvPicPr>
          <p:cNvPr id="74" name="Picture 73"/>
          <p:cNvPicPr>
            <a:picLocks noChangeAspect="1"/>
          </p:cNvPicPr>
          <p:nvPr/>
        </p:nvPicPr>
        <p:blipFill>
          <a:blip r:embed="rId3"/>
          <a:stretch>
            <a:fillRect/>
          </a:stretch>
        </p:blipFill>
        <p:spPr>
          <a:xfrm>
            <a:off x="332921" y="517655"/>
            <a:ext cx="816977" cy="393254"/>
          </a:xfrm>
          <a:prstGeom prst="rect">
            <a:avLst/>
          </a:prstGeom>
        </p:spPr>
      </p:pic>
      <p:sp>
        <p:nvSpPr>
          <p:cNvPr id="105" name="TextBox 104"/>
          <p:cNvSpPr txBox="1"/>
          <p:nvPr/>
        </p:nvSpPr>
        <p:spPr>
          <a:xfrm>
            <a:off x="8415990" y="5203735"/>
            <a:ext cx="3593225" cy="332399"/>
          </a:xfrm>
          <a:prstGeom prst="rect">
            <a:avLst/>
          </a:prstGeom>
          <a:noFill/>
        </p:spPr>
        <p:txBody>
          <a:bodyPr wrap="square" rtlCol="0">
            <a:spAutoFit/>
          </a:bodyPr>
          <a:lstStyle/>
          <a:p>
            <a:pPr algn="ctr" defTabSz="508041" fontAlgn="base">
              <a:spcBef>
                <a:spcPct val="0"/>
              </a:spcBef>
              <a:spcAft>
                <a:spcPts val="333"/>
              </a:spcAft>
            </a:pPr>
            <a:r>
              <a:rPr lang="en-US" altLang="en-US" sz="780" dirty="0">
                <a:solidFill>
                  <a:srgbClr val="080808"/>
                </a:solidFill>
                <a:latin typeface="Arial" panose="020B0604020202020204" pitchFamily="34" charset="0"/>
                <a:ea typeface="ＭＳ Ｐゴシック" panose="020B0600070205080204" pitchFamily="34" charset="-128"/>
              </a:rPr>
              <a:t>Authors have nothing to disclose concerning possible financial or personal relationships with commercial entities </a:t>
            </a:r>
          </a:p>
        </p:txBody>
      </p:sp>
      <p:sp>
        <p:nvSpPr>
          <p:cNvPr id="55" name="Text Box 37">
            <a:extLst>
              <a:ext uri="{FF2B5EF4-FFF2-40B4-BE49-F238E27FC236}">
                <a16:creationId xmlns:a16="http://schemas.microsoft.com/office/drawing/2014/main" id="{8F32530A-25D7-7B11-2390-4879D4987743}"/>
              </a:ext>
            </a:extLst>
          </p:cNvPr>
          <p:cNvSpPr txBox="1">
            <a:spLocks noChangeArrowheads="1"/>
          </p:cNvSpPr>
          <p:nvPr/>
        </p:nvSpPr>
        <p:spPr bwMode="auto">
          <a:xfrm>
            <a:off x="3885847" y="1007860"/>
            <a:ext cx="4386792" cy="1359344"/>
          </a:xfrm>
          <a:prstGeom prst="rect">
            <a:avLst/>
          </a:prstGeom>
          <a:solidFill>
            <a:schemeClr val="bg1"/>
          </a:solidFill>
          <a:ln w="25400">
            <a:solidFill>
              <a:srgbClr val="000000"/>
            </a:solidFill>
            <a:miter lim="800000"/>
            <a:headEnd/>
            <a:tailEnd/>
          </a:ln>
        </p:spPr>
        <p:txBody>
          <a:bodyPr wrap="square" lIns="22032" tIns="11016" rIns="22032" bIns="11016">
            <a:spAutoFit/>
          </a:bodyPr>
          <a:lstStyle>
            <a:lvl1pPr defTabSz="396875">
              <a:defRPr sz="1000">
                <a:solidFill>
                  <a:schemeClr val="tx1"/>
                </a:solidFill>
                <a:latin typeface="Times New Roman" panose="02020603050405020304" pitchFamily="18" charset="0"/>
                <a:ea typeface="ＭＳ Ｐゴシック" panose="020B0600070205080204" pitchFamily="34" charset="-128"/>
              </a:defRPr>
            </a:lvl1pPr>
            <a:lvl2pPr marL="365125" indent="-285750" defTabSz="396875">
              <a:defRPr sz="1000">
                <a:solidFill>
                  <a:schemeClr val="tx1"/>
                </a:solidFill>
                <a:latin typeface="Times New Roman" panose="02020603050405020304" pitchFamily="18" charset="0"/>
                <a:ea typeface="ＭＳ Ｐゴシック" panose="020B0600070205080204" pitchFamily="34" charset="-128"/>
              </a:defRPr>
            </a:lvl2pPr>
            <a:lvl3pPr marL="1143000" indent="-228600" defTabSz="396875">
              <a:defRPr sz="1000">
                <a:solidFill>
                  <a:schemeClr val="tx1"/>
                </a:solidFill>
                <a:latin typeface="Times New Roman" panose="02020603050405020304" pitchFamily="18" charset="0"/>
                <a:ea typeface="ＭＳ Ｐゴシック" panose="020B0600070205080204" pitchFamily="34" charset="-128"/>
              </a:defRPr>
            </a:lvl3pPr>
            <a:lvl4pPr marL="1600200" indent="-228600" defTabSz="396875">
              <a:defRPr sz="1000">
                <a:solidFill>
                  <a:schemeClr val="tx1"/>
                </a:solidFill>
                <a:latin typeface="Times New Roman" panose="02020603050405020304" pitchFamily="18" charset="0"/>
                <a:ea typeface="ＭＳ Ｐゴシック" panose="020B0600070205080204" pitchFamily="34" charset="-128"/>
              </a:defRPr>
            </a:lvl4pPr>
            <a:lvl5pPr marL="2057400" indent="-228600" defTabSz="396875">
              <a:defRPr sz="1000">
                <a:solidFill>
                  <a:schemeClr val="tx1"/>
                </a:solidFill>
                <a:latin typeface="Times New Roman" panose="02020603050405020304" pitchFamily="18" charset="0"/>
                <a:ea typeface="ＭＳ Ｐゴシック" panose="020B0600070205080204" pitchFamily="34" charset="-128"/>
              </a:defRPr>
            </a:lvl5pPr>
            <a:lvl6pPr marL="25146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6pPr>
            <a:lvl7pPr marL="29718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7pPr>
            <a:lvl8pPr marL="34290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8pPr>
            <a:lvl9pPr marL="38862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9pPr>
          </a:lstStyle>
          <a:p>
            <a:pPr algn="ctr" defTabSz="220504" fontAlgn="base">
              <a:spcBef>
                <a:spcPct val="0"/>
              </a:spcBef>
              <a:spcAft>
                <a:spcPct val="0"/>
              </a:spcAft>
              <a:defRPr/>
            </a:pPr>
            <a:endParaRPr lang="en-US" altLang="en-US" sz="389" b="1" u="sng" dirty="0">
              <a:solidFill>
                <a:srgbClr val="00003A"/>
              </a:solidFill>
              <a:latin typeface="Arial" panose="020B0604020202020204" pitchFamily="34" charset="0"/>
            </a:endParaRPr>
          </a:p>
          <a:p>
            <a:pPr algn="ctr" defTabSz="220504" fontAlgn="base">
              <a:spcBef>
                <a:spcPct val="0"/>
              </a:spcBef>
              <a:spcAft>
                <a:spcPct val="0"/>
              </a:spcAft>
              <a:defRPr/>
            </a:pPr>
            <a:r>
              <a:rPr lang="en-US" altLang="en-US" sz="833" b="1" u="sng" dirty="0">
                <a:solidFill>
                  <a:srgbClr val="080808"/>
                </a:solidFill>
                <a:latin typeface="Arial" panose="020B0604020202020204" pitchFamily="34" charset="0"/>
              </a:rPr>
              <a:t>OUTCOMES:</a:t>
            </a:r>
          </a:p>
          <a:p>
            <a:pPr marL="50804" defTabSz="220504" fontAlgn="base">
              <a:lnSpc>
                <a:spcPct val="120000"/>
              </a:lnSpc>
              <a:spcBef>
                <a:spcPct val="0"/>
              </a:spcBef>
              <a:spcAft>
                <a:spcPct val="0"/>
              </a:spcAft>
              <a:defRPr/>
            </a:pPr>
            <a:r>
              <a:rPr lang="en-US" sz="778" b="1" u="sng" dirty="0">
                <a:solidFill>
                  <a:srgbClr val="080808"/>
                </a:solidFill>
                <a:latin typeface="Arial" panose="020B0604020202020204" pitchFamily="34" charset="0"/>
                <a:cs typeface="Arial" panose="020B0604020202020204" pitchFamily="34" charset="0"/>
              </a:rPr>
              <a:t>Primary Outcomes </a:t>
            </a:r>
          </a:p>
          <a:p>
            <a:pPr marL="209567" indent="-158763" defTabSz="220504" fontAlgn="base">
              <a:lnSpc>
                <a:spcPct val="120000"/>
              </a:lnSpc>
              <a:spcBef>
                <a:spcPct val="0"/>
              </a:spcBef>
              <a:spcAft>
                <a:spcPct val="0"/>
              </a:spcAft>
              <a:buFont typeface="Arial"/>
              <a:buChar char="•"/>
              <a:defRPr/>
            </a:pPr>
            <a:r>
              <a:rPr lang="en-US" sz="778" dirty="0">
                <a:latin typeface="Arial" panose="020B0604020202020204" pitchFamily="34" charset="0"/>
                <a:cs typeface="Arial" panose="020B0604020202020204" pitchFamily="34" charset="0"/>
              </a:rPr>
              <a:t>Occurrence </a:t>
            </a:r>
            <a:r>
              <a:rPr lang="en-US" sz="778" dirty="0">
                <a:latin typeface="Arial" panose="020B0604020202020204" pitchFamily="34" charset="0"/>
                <a:ea typeface="Times New Roman" panose="02020603050405020304" pitchFamily="18" charset="0"/>
                <a:cs typeface="Arial" panose="020B0604020202020204" pitchFamily="34" charset="0"/>
              </a:rPr>
              <a:t>of BPAR within </a:t>
            </a:r>
            <a:r>
              <a:rPr lang="en-US" sz="778" dirty="0">
                <a:solidFill>
                  <a:srgbClr val="080808"/>
                </a:solidFill>
                <a:latin typeface="Arial" panose="020B0604020202020204" pitchFamily="34" charset="0"/>
                <a:ea typeface="Times New Roman" panose="02020603050405020304" pitchFamily="18" charset="0"/>
                <a:cs typeface="Arial" panose="020B0604020202020204" pitchFamily="34" charset="0"/>
              </a:rPr>
              <a:t>6 months of conversion </a:t>
            </a:r>
          </a:p>
          <a:p>
            <a:pPr marL="209567" indent="-158763" defTabSz="220504" fontAlgn="base">
              <a:lnSpc>
                <a:spcPct val="120000"/>
              </a:lnSpc>
              <a:spcBef>
                <a:spcPct val="0"/>
              </a:spcBef>
              <a:spcAft>
                <a:spcPct val="0"/>
              </a:spcAft>
              <a:buFont typeface="Arial"/>
              <a:buChar char="•"/>
              <a:defRPr/>
            </a:pPr>
            <a:r>
              <a:rPr lang="en-US" sz="778" dirty="0">
                <a:solidFill>
                  <a:srgbClr val="080808"/>
                </a:solidFill>
                <a:latin typeface="Arial" panose="020B0604020202020204" pitchFamily="34" charset="0"/>
                <a:cs typeface="Arial" panose="020B0604020202020204" pitchFamily="34" charset="0"/>
              </a:rPr>
              <a:t>Occurrence</a:t>
            </a:r>
            <a:r>
              <a:rPr lang="en-US" sz="778" dirty="0">
                <a:solidFill>
                  <a:srgbClr val="080808"/>
                </a:solidFill>
                <a:latin typeface="Arial" panose="020B0604020202020204" pitchFamily="34" charset="0"/>
                <a:ea typeface="Times New Roman" panose="02020603050405020304" pitchFamily="18" charset="0"/>
                <a:cs typeface="Arial" panose="020B0604020202020204" pitchFamily="34" charset="0"/>
              </a:rPr>
              <a:t> of graft loss within 6 months of conversion </a:t>
            </a:r>
          </a:p>
          <a:p>
            <a:pPr marL="209567" indent="-158763" defTabSz="220504" fontAlgn="base">
              <a:lnSpc>
                <a:spcPct val="120000"/>
              </a:lnSpc>
              <a:spcBef>
                <a:spcPct val="0"/>
              </a:spcBef>
              <a:spcAft>
                <a:spcPct val="0"/>
              </a:spcAft>
              <a:buFont typeface="Arial"/>
              <a:buChar char="•"/>
              <a:defRPr/>
            </a:pPr>
            <a:r>
              <a:rPr lang="en-US" sz="778" dirty="0">
                <a:solidFill>
                  <a:srgbClr val="080808"/>
                </a:solidFill>
                <a:latin typeface="Arial" panose="020B0604020202020204" pitchFamily="34" charset="0"/>
                <a:ea typeface="Times New Roman" panose="02020603050405020304" pitchFamily="18" charset="0"/>
                <a:cs typeface="Arial" panose="020B0604020202020204" pitchFamily="34" charset="0"/>
              </a:rPr>
              <a:t>Patient survival at 6 months of conversion </a:t>
            </a:r>
          </a:p>
          <a:p>
            <a:pPr marL="50804" defTabSz="220504" fontAlgn="base">
              <a:lnSpc>
                <a:spcPct val="120000"/>
              </a:lnSpc>
              <a:spcBef>
                <a:spcPct val="0"/>
              </a:spcBef>
              <a:spcAft>
                <a:spcPct val="0"/>
              </a:spcAft>
              <a:defRPr/>
            </a:pPr>
            <a:r>
              <a:rPr lang="en-US" sz="778" b="1" u="sng" dirty="0">
                <a:solidFill>
                  <a:srgbClr val="080808"/>
                </a:solidFill>
                <a:latin typeface="Arial" panose="020B0604020202020204" pitchFamily="34" charset="0"/>
                <a:cs typeface="Arial" panose="020B0604020202020204" pitchFamily="34" charset="0"/>
              </a:rPr>
              <a:t>Secondary Outcomes </a:t>
            </a:r>
          </a:p>
          <a:p>
            <a:pPr marL="209567" indent="-158763" defTabSz="220504" fontAlgn="base">
              <a:lnSpc>
                <a:spcPct val="120000"/>
              </a:lnSpc>
              <a:spcBef>
                <a:spcPct val="0"/>
              </a:spcBef>
              <a:spcAft>
                <a:spcPct val="0"/>
              </a:spcAft>
              <a:buFont typeface="Arial" panose="020B0604020202020204" pitchFamily="34" charset="0"/>
              <a:buChar char="•"/>
              <a:defRPr/>
            </a:pPr>
            <a:r>
              <a:rPr lang="en-US" sz="778" dirty="0">
                <a:solidFill>
                  <a:srgbClr val="080808"/>
                </a:solidFill>
                <a:latin typeface="Arial" panose="020B0604020202020204" pitchFamily="34" charset="0"/>
                <a:cs typeface="Arial" panose="020B0604020202020204" pitchFamily="34" charset="0"/>
              </a:rPr>
              <a:t>Occurrence of infections including COVID-19, CMV, and BK within 6 months of conversion </a:t>
            </a:r>
          </a:p>
          <a:p>
            <a:pPr marL="209567" indent="-158763" defTabSz="220504" fontAlgn="base">
              <a:lnSpc>
                <a:spcPct val="120000"/>
              </a:lnSpc>
              <a:spcBef>
                <a:spcPct val="0"/>
              </a:spcBef>
              <a:spcAft>
                <a:spcPct val="0"/>
              </a:spcAft>
              <a:buFont typeface="Arial" panose="020B0604020202020204" pitchFamily="34" charset="0"/>
              <a:buChar char="•"/>
              <a:defRPr/>
            </a:pPr>
            <a:r>
              <a:rPr lang="en-US" sz="778" dirty="0">
                <a:solidFill>
                  <a:srgbClr val="080808"/>
                </a:solidFill>
                <a:latin typeface="Arial" panose="020B0604020202020204" pitchFamily="34" charset="0"/>
                <a:cs typeface="Arial" panose="020B0604020202020204" pitchFamily="34" charset="0"/>
              </a:rPr>
              <a:t>Mean change in serum creatinine (</a:t>
            </a:r>
            <a:r>
              <a:rPr lang="en-US" sz="778" dirty="0" err="1">
                <a:solidFill>
                  <a:srgbClr val="080808"/>
                </a:solidFill>
                <a:latin typeface="Arial" panose="020B0604020202020204" pitchFamily="34" charset="0"/>
                <a:cs typeface="Arial" panose="020B0604020202020204" pitchFamily="34" charset="0"/>
              </a:rPr>
              <a:t>SCr</a:t>
            </a:r>
            <a:r>
              <a:rPr lang="en-US" sz="778" dirty="0">
                <a:solidFill>
                  <a:srgbClr val="080808"/>
                </a:solidFill>
                <a:latin typeface="Arial" panose="020B0604020202020204" pitchFamily="34" charset="0"/>
                <a:cs typeface="Arial" panose="020B0604020202020204" pitchFamily="34" charset="0"/>
              </a:rPr>
              <a:t>) and glomerular filtration rate (GFR) at 6 months of conversion </a:t>
            </a:r>
          </a:p>
        </p:txBody>
      </p:sp>
      <p:sp>
        <p:nvSpPr>
          <p:cNvPr id="59" name="Rectangle 1424">
            <a:extLst>
              <a:ext uri="{FF2B5EF4-FFF2-40B4-BE49-F238E27FC236}">
                <a16:creationId xmlns:a16="http://schemas.microsoft.com/office/drawing/2014/main" id="{0A9BE203-21D2-9B92-BEB0-38A90EA34D49}"/>
              </a:ext>
            </a:extLst>
          </p:cNvPr>
          <p:cNvSpPr>
            <a:spLocks noChangeArrowheads="1"/>
          </p:cNvSpPr>
          <p:nvPr/>
        </p:nvSpPr>
        <p:spPr bwMode="auto">
          <a:xfrm>
            <a:off x="96602" y="5450045"/>
            <a:ext cx="3691431" cy="1333312"/>
          </a:xfrm>
          <a:prstGeom prst="rect">
            <a:avLst/>
          </a:prstGeom>
          <a:solidFill>
            <a:schemeClr val="bg1"/>
          </a:solidFill>
          <a:ln w="28575">
            <a:solidFill>
              <a:schemeClr val="tx1"/>
            </a:solidFill>
            <a:miter lim="800000"/>
            <a:headEnd/>
            <a:tailEnd/>
          </a:ln>
        </p:spPr>
        <p:txBody>
          <a:bodyPr wrap="square" lIns="22032" tIns="11016" rIns="22032" bIns="11016">
            <a:spAutoFit/>
          </a:bodyPr>
          <a:lstStyle>
            <a:lvl1pPr defTabSz="396875">
              <a:defRPr sz="1000">
                <a:solidFill>
                  <a:schemeClr val="tx1"/>
                </a:solidFill>
                <a:latin typeface="Times New Roman" panose="02020603050405020304" pitchFamily="18" charset="0"/>
                <a:ea typeface="ＭＳ Ｐゴシック" panose="020B0600070205080204" pitchFamily="34" charset="-128"/>
              </a:defRPr>
            </a:lvl1pPr>
            <a:lvl2pPr marL="365125" indent="-285750" defTabSz="396875">
              <a:defRPr sz="1000">
                <a:solidFill>
                  <a:schemeClr val="tx1"/>
                </a:solidFill>
                <a:latin typeface="Times New Roman" panose="02020603050405020304" pitchFamily="18" charset="0"/>
                <a:ea typeface="ＭＳ Ｐゴシック" panose="020B0600070205080204" pitchFamily="34" charset="-128"/>
              </a:defRPr>
            </a:lvl2pPr>
            <a:lvl3pPr marL="1143000" indent="-228600" defTabSz="396875">
              <a:defRPr sz="1000">
                <a:solidFill>
                  <a:schemeClr val="tx1"/>
                </a:solidFill>
                <a:latin typeface="Times New Roman" panose="02020603050405020304" pitchFamily="18" charset="0"/>
                <a:ea typeface="ＭＳ Ｐゴシック" panose="020B0600070205080204" pitchFamily="34" charset="-128"/>
              </a:defRPr>
            </a:lvl3pPr>
            <a:lvl4pPr marL="1600200" indent="-228600" defTabSz="396875">
              <a:defRPr sz="1000">
                <a:solidFill>
                  <a:schemeClr val="tx1"/>
                </a:solidFill>
                <a:latin typeface="Times New Roman" panose="02020603050405020304" pitchFamily="18" charset="0"/>
                <a:ea typeface="ＭＳ Ｐゴシック" panose="020B0600070205080204" pitchFamily="34" charset="-128"/>
              </a:defRPr>
            </a:lvl4pPr>
            <a:lvl5pPr marL="2057400" indent="-228600" defTabSz="396875">
              <a:defRPr sz="1000">
                <a:solidFill>
                  <a:schemeClr val="tx1"/>
                </a:solidFill>
                <a:latin typeface="Times New Roman" panose="02020603050405020304" pitchFamily="18" charset="0"/>
                <a:ea typeface="ＭＳ Ｐゴシック" panose="020B0600070205080204" pitchFamily="34" charset="-128"/>
              </a:defRPr>
            </a:lvl5pPr>
            <a:lvl6pPr marL="25146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6pPr>
            <a:lvl7pPr marL="29718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7pPr>
            <a:lvl8pPr marL="34290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8pPr>
            <a:lvl9pPr marL="3886200" indent="-228600" defTabSz="396875" eaLnBrk="0" fontAlgn="base" hangingPunct="0">
              <a:spcBef>
                <a:spcPct val="0"/>
              </a:spcBef>
              <a:spcAft>
                <a:spcPct val="0"/>
              </a:spcAft>
              <a:defRPr sz="1000">
                <a:solidFill>
                  <a:schemeClr val="tx1"/>
                </a:solidFill>
                <a:latin typeface="Times New Roman" panose="02020603050405020304" pitchFamily="18" charset="0"/>
                <a:ea typeface="ＭＳ Ｐゴシック" panose="020B0600070205080204" pitchFamily="34" charset="-128"/>
              </a:defRPr>
            </a:lvl9pPr>
          </a:lstStyle>
          <a:p>
            <a:pPr algn="ctr" defTabSz="220504" fontAlgn="base">
              <a:spcBef>
                <a:spcPct val="20000"/>
              </a:spcBef>
              <a:spcAft>
                <a:spcPct val="0"/>
              </a:spcAft>
            </a:pPr>
            <a:endParaRPr lang="en-US" altLang="en-US" sz="389" b="1" u="sng" dirty="0">
              <a:solidFill>
                <a:srgbClr val="00003A"/>
              </a:solidFill>
              <a:latin typeface="Arial" panose="020B0604020202020204" pitchFamily="34" charset="0"/>
            </a:endParaRPr>
          </a:p>
          <a:p>
            <a:pPr algn="ctr" defTabSz="220504" fontAlgn="base">
              <a:spcBef>
                <a:spcPct val="20000"/>
              </a:spcBef>
              <a:spcAft>
                <a:spcPct val="0"/>
              </a:spcAft>
            </a:pPr>
            <a:r>
              <a:rPr lang="en-US" altLang="en-US" sz="833" b="1" u="sng" dirty="0">
                <a:solidFill>
                  <a:srgbClr val="000000"/>
                </a:solidFill>
                <a:latin typeface="Arial" panose="020B0604020202020204" pitchFamily="34" charset="0"/>
              </a:rPr>
              <a:t>METHODOLOGY</a:t>
            </a:r>
          </a:p>
          <a:p>
            <a:pPr algn="ctr" defTabSz="220504" fontAlgn="base">
              <a:spcBef>
                <a:spcPct val="20000"/>
              </a:spcBef>
              <a:spcAft>
                <a:spcPct val="0"/>
              </a:spcAft>
            </a:pPr>
            <a:endParaRPr lang="en-US" altLang="en-US" sz="200" dirty="0">
              <a:solidFill>
                <a:srgbClr val="000000"/>
              </a:solidFill>
              <a:latin typeface="Arial" panose="020B0604020202020204" pitchFamily="34" charset="0"/>
            </a:endParaRPr>
          </a:p>
          <a:p>
            <a:pPr marL="171450" lvl="0" indent="-114300" defTabSz="508041" eaLnBrk="0" fontAlgn="base" hangingPunct="0">
              <a:spcBef>
                <a:spcPct val="0"/>
              </a:spcBef>
              <a:spcAft>
                <a:spcPct val="0"/>
              </a:spcAft>
              <a:buFont typeface="Arial" panose="020B0604020202020204" pitchFamily="34" charset="0"/>
              <a:buChar char="•"/>
            </a:pPr>
            <a:r>
              <a:rPr lang="en-US" sz="778" dirty="0">
                <a:solidFill>
                  <a:srgbClr val="080808"/>
                </a:solidFill>
                <a:latin typeface="Arial" panose="020B0604020202020204" pitchFamily="34" charset="0"/>
                <a:cs typeface="Arial" panose="020B0604020202020204" pitchFamily="34" charset="0"/>
              </a:rPr>
              <a:t>Retrospective chart review of 228 RTR converted from FK to belatacept between January 1, 2021 and March 31, 2022</a:t>
            </a:r>
            <a:endParaRPr lang="en-US" sz="556" dirty="0">
              <a:solidFill>
                <a:srgbClr val="080808"/>
              </a:solidFill>
              <a:latin typeface="Arial" panose="020B0604020202020204" pitchFamily="34" charset="0"/>
              <a:cs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a:p>
            <a:pPr marL="202863" lvl="1" indent="-158763" defTabSz="220504" fontAlgn="base">
              <a:spcBef>
                <a:spcPct val="0"/>
              </a:spcBef>
              <a:spcAft>
                <a:spcPct val="0"/>
              </a:spcAft>
            </a:pPr>
            <a:endParaRPr lang="en-US" altLang="en-US" sz="889" b="1" u="sng" dirty="0">
              <a:solidFill>
                <a:srgbClr val="000000"/>
              </a:solidFill>
              <a:latin typeface="Arial" panose="020B0604020202020204" pitchFamily="34" charset="0"/>
            </a:endParaRPr>
          </a:p>
        </p:txBody>
      </p:sp>
      <p:grpSp>
        <p:nvGrpSpPr>
          <p:cNvPr id="69" name="Group 7"/>
          <p:cNvGrpSpPr>
            <a:grpSpLocks/>
          </p:cNvGrpSpPr>
          <p:nvPr/>
        </p:nvGrpSpPr>
        <p:grpSpPr bwMode="auto">
          <a:xfrm>
            <a:off x="254000" y="5981495"/>
            <a:ext cx="3422649" cy="760189"/>
            <a:chOff x="7085895" y="2633913"/>
            <a:chExt cx="5184760" cy="2562411"/>
          </a:xfrm>
        </p:grpSpPr>
        <p:sp>
          <p:nvSpPr>
            <p:cNvPr id="70" name="Freeform 69"/>
            <p:cNvSpPr/>
            <p:nvPr/>
          </p:nvSpPr>
          <p:spPr>
            <a:xfrm>
              <a:off x="7085895" y="2633913"/>
              <a:ext cx="2530468" cy="382665"/>
            </a:xfrm>
            <a:custGeom>
              <a:avLst/>
              <a:gdLst>
                <a:gd name="connsiteX0" fmla="*/ 0 w 2408205"/>
                <a:gd name="connsiteY0" fmla="*/ 0 h 496443"/>
                <a:gd name="connsiteX1" fmla="*/ 2408205 w 2408205"/>
                <a:gd name="connsiteY1" fmla="*/ 0 h 496443"/>
                <a:gd name="connsiteX2" fmla="*/ 2408205 w 2408205"/>
                <a:gd name="connsiteY2" fmla="*/ 496443 h 496443"/>
                <a:gd name="connsiteX3" fmla="*/ 0 w 2408205"/>
                <a:gd name="connsiteY3" fmla="*/ 496443 h 496443"/>
                <a:gd name="connsiteX4" fmla="*/ 0 w 2408205"/>
                <a:gd name="connsiteY4" fmla="*/ 0 h 4964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8205" h="496443">
                  <a:moveTo>
                    <a:pt x="0" y="0"/>
                  </a:moveTo>
                  <a:lnTo>
                    <a:pt x="2408205" y="0"/>
                  </a:lnTo>
                  <a:lnTo>
                    <a:pt x="2408205" y="496443"/>
                  </a:lnTo>
                  <a:lnTo>
                    <a:pt x="0" y="496443"/>
                  </a:lnTo>
                  <a:lnTo>
                    <a:pt x="0" y="0"/>
                  </a:lnTo>
                  <a:close/>
                </a:path>
              </a:pathLst>
            </a:custGeom>
            <a:solidFill>
              <a:srgbClr val="4F81BD"/>
            </a:solidFill>
            <a:ln w="28575">
              <a:solidFill>
                <a:srgbClr val="4F81BD"/>
              </a:solidFill>
            </a:ln>
            <a:effectLst/>
          </p:spPr>
          <p:txBody>
            <a:bodyPr lIns="128016" tIns="73152" rIns="128016" bIns="73152" spcCol="1270" anchor="ctr"/>
            <a:lstStyle/>
            <a:p>
              <a:pPr marL="0" marR="0" lvl="0" indent="0" algn="ctr" defTabSz="800100" eaLnBrk="0" fontAlgn="base" latinLnBrk="0" hangingPunct="0">
                <a:lnSpc>
                  <a:spcPct val="90000"/>
                </a:lnSpc>
                <a:spcBef>
                  <a:spcPct val="0"/>
                </a:spcBef>
                <a:spcAft>
                  <a:spcPct val="35000"/>
                </a:spcAft>
                <a:buClrTx/>
                <a:buSzTx/>
                <a:buFontTx/>
                <a:buNone/>
                <a:tabLst/>
                <a:defRPr/>
              </a:pPr>
              <a:r>
                <a:rPr kumimoji="0" lang="en-US" sz="780" b="1" i="0" u="none" strike="noStrike" kern="0" cap="none" spc="0" normalizeH="0" baseline="0" noProof="0" dirty="0">
                  <a:ln>
                    <a:noFill/>
                  </a:ln>
                  <a:solidFill>
                    <a:schemeClr val="bg1"/>
                  </a:solidFill>
                  <a:effectLst/>
                  <a:uLnTx/>
                  <a:uFillTx/>
                  <a:latin typeface="Arial"/>
                  <a:ea typeface="+mn-ea"/>
                  <a:cs typeface="+mn-cs"/>
                </a:rPr>
                <a:t> Inclusion</a:t>
              </a:r>
              <a:r>
                <a:rPr kumimoji="0" lang="en-US" sz="780" b="1" i="0" u="none" strike="noStrike" kern="0" cap="none" spc="0" normalizeH="0" noProof="0" dirty="0">
                  <a:ln>
                    <a:noFill/>
                  </a:ln>
                  <a:solidFill>
                    <a:schemeClr val="bg1"/>
                  </a:solidFill>
                  <a:effectLst/>
                  <a:uLnTx/>
                  <a:uFillTx/>
                  <a:latin typeface="Arial"/>
                  <a:ea typeface="+mn-ea"/>
                  <a:cs typeface="+mn-cs"/>
                </a:rPr>
                <a:t> Criteria </a:t>
              </a:r>
              <a:endParaRPr kumimoji="0" lang="en-US" sz="780" b="1" i="0" u="none" strike="noStrike" kern="0" cap="none" spc="0" normalizeH="0" baseline="0" noProof="0" dirty="0">
                <a:ln>
                  <a:noFill/>
                </a:ln>
                <a:solidFill>
                  <a:schemeClr val="bg1"/>
                </a:solidFill>
                <a:effectLst/>
                <a:uLnTx/>
                <a:uFillTx/>
                <a:latin typeface="Arial"/>
                <a:ea typeface="+mn-ea"/>
                <a:cs typeface="+mn-cs"/>
              </a:endParaRPr>
            </a:p>
          </p:txBody>
        </p:sp>
        <p:sp>
          <p:nvSpPr>
            <p:cNvPr id="71" name="Freeform 70"/>
            <p:cNvSpPr/>
            <p:nvPr/>
          </p:nvSpPr>
          <p:spPr>
            <a:xfrm>
              <a:off x="7085895" y="3134045"/>
              <a:ext cx="2530468" cy="2062279"/>
            </a:xfrm>
            <a:custGeom>
              <a:avLst/>
              <a:gdLst>
                <a:gd name="connsiteX0" fmla="*/ 0 w 2408205"/>
                <a:gd name="connsiteY0" fmla="*/ 0 h 1292725"/>
                <a:gd name="connsiteX1" fmla="*/ 2408205 w 2408205"/>
                <a:gd name="connsiteY1" fmla="*/ 0 h 1292725"/>
                <a:gd name="connsiteX2" fmla="*/ 2408205 w 2408205"/>
                <a:gd name="connsiteY2" fmla="*/ 1292725 h 1292725"/>
                <a:gd name="connsiteX3" fmla="*/ 0 w 2408205"/>
                <a:gd name="connsiteY3" fmla="*/ 1292725 h 1292725"/>
                <a:gd name="connsiteX4" fmla="*/ 0 w 2408205"/>
                <a:gd name="connsiteY4" fmla="*/ 0 h 1292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8205" h="1292725">
                  <a:moveTo>
                    <a:pt x="0" y="0"/>
                  </a:moveTo>
                  <a:lnTo>
                    <a:pt x="2408205" y="0"/>
                  </a:lnTo>
                  <a:lnTo>
                    <a:pt x="2408205" y="1292725"/>
                  </a:lnTo>
                  <a:lnTo>
                    <a:pt x="0" y="1292725"/>
                  </a:lnTo>
                  <a:lnTo>
                    <a:pt x="0" y="0"/>
                  </a:lnTo>
                  <a:close/>
                </a:path>
              </a:pathLst>
            </a:custGeom>
            <a:solidFill>
              <a:srgbClr val="FFFFFF"/>
            </a:solidFill>
            <a:ln w="25400" cap="flat" cmpd="sng" algn="ctr">
              <a:solidFill>
                <a:srgbClr val="4F81BD"/>
              </a:solidFill>
              <a:prstDash val="solid"/>
            </a:ln>
            <a:effectLst/>
          </p:spPr>
          <p:txBody>
            <a:bodyPr lIns="85344" tIns="85344" rIns="113792" bIns="128016" spcCol="1270"/>
            <a:lstStyle/>
            <a:p>
              <a:pPr marL="94376" indent="-94376" defTabSz="508041" eaLnBrk="0" fontAlgn="base" hangingPunct="0">
                <a:spcBef>
                  <a:spcPts val="111"/>
                </a:spcBef>
                <a:spcAft>
                  <a:spcPct val="0"/>
                </a:spcAft>
                <a:buFont typeface="Arial" panose="020B0604020202020204" pitchFamily="34" charset="0"/>
                <a:buChar char="•"/>
              </a:pPr>
              <a:r>
                <a:rPr lang="en-US" altLang="en-US" sz="780" dirty="0">
                  <a:solidFill>
                    <a:srgbClr val="080808"/>
                  </a:solidFill>
                  <a:latin typeface="Arial" panose="020B0604020202020204" pitchFamily="34" charset="0"/>
                  <a:ea typeface="ＭＳ Ｐゴシック" panose="020B0600070205080204" pitchFamily="34" charset="-128"/>
                  <a:cs typeface="Arial" panose="020B0604020202020204" pitchFamily="34" charset="0"/>
                </a:rPr>
                <a:t>Adult RTR</a:t>
              </a:r>
            </a:p>
            <a:p>
              <a:pPr marL="94376" indent="-94376" defTabSz="508041" eaLnBrk="0" fontAlgn="base" hangingPunct="0">
                <a:spcBef>
                  <a:spcPts val="111"/>
                </a:spcBef>
                <a:spcAft>
                  <a:spcPct val="0"/>
                </a:spcAft>
                <a:buFont typeface="Arial" panose="020B0604020202020204" pitchFamily="34" charset="0"/>
                <a:buChar char="•"/>
              </a:pPr>
              <a:r>
                <a:rPr lang="en-US" altLang="en-US" sz="780" dirty="0">
                  <a:solidFill>
                    <a:srgbClr val="080808"/>
                  </a:solidFill>
                  <a:latin typeface="Arial" panose="020B0604020202020204" pitchFamily="34" charset="0"/>
                  <a:ea typeface="ＭＳ Ｐゴシック" panose="020B0600070205080204" pitchFamily="34" charset="-128"/>
                  <a:cs typeface="Arial" panose="020B0604020202020204" pitchFamily="34" charset="0"/>
                </a:rPr>
                <a:t>Converted from FK to belatacept without FK tapering</a:t>
              </a:r>
            </a:p>
            <a:p>
              <a:pPr marL="94376" indent="-94376" defTabSz="508041" eaLnBrk="0" fontAlgn="base" hangingPunct="0">
                <a:spcBef>
                  <a:spcPts val="111"/>
                </a:spcBef>
                <a:spcAft>
                  <a:spcPct val="0"/>
                </a:spcAft>
                <a:buFont typeface="Arial" panose="020B0604020202020204" pitchFamily="34" charset="0"/>
                <a:buChar char="•"/>
              </a:pPr>
              <a:r>
                <a:rPr lang="en-US" sz="780" dirty="0">
                  <a:solidFill>
                    <a:srgbClr val="080808"/>
                  </a:solidFill>
                  <a:latin typeface="Arial" panose="020B0604020202020204" pitchFamily="34" charset="0"/>
                  <a:cs typeface="Arial" panose="020B0604020202020204" pitchFamily="34" charset="0"/>
                </a:rPr>
                <a:t>Included patients, n = 28</a:t>
              </a:r>
            </a:p>
          </p:txBody>
        </p:sp>
        <p:sp>
          <p:nvSpPr>
            <p:cNvPr id="72" name="Freeform 71"/>
            <p:cNvSpPr/>
            <p:nvPr/>
          </p:nvSpPr>
          <p:spPr>
            <a:xfrm>
              <a:off x="9737012" y="2633913"/>
              <a:ext cx="2533643" cy="382665"/>
            </a:xfrm>
            <a:custGeom>
              <a:avLst/>
              <a:gdLst>
                <a:gd name="connsiteX0" fmla="*/ 0 w 2408205"/>
                <a:gd name="connsiteY0" fmla="*/ 0 h 479615"/>
                <a:gd name="connsiteX1" fmla="*/ 2408205 w 2408205"/>
                <a:gd name="connsiteY1" fmla="*/ 0 h 479615"/>
                <a:gd name="connsiteX2" fmla="*/ 2408205 w 2408205"/>
                <a:gd name="connsiteY2" fmla="*/ 479615 h 479615"/>
                <a:gd name="connsiteX3" fmla="*/ 0 w 2408205"/>
                <a:gd name="connsiteY3" fmla="*/ 479615 h 479615"/>
                <a:gd name="connsiteX4" fmla="*/ 0 w 2408205"/>
                <a:gd name="connsiteY4" fmla="*/ 0 h 4796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8205" h="479615">
                  <a:moveTo>
                    <a:pt x="0" y="0"/>
                  </a:moveTo>
                  <a:lnTo>
                    <a:pt x="2408205" y="0"/>
                  </a:lnTo>
                  <a:lnTo>
                    <a:pt x="2408205" y="479615"/>
                  </a:lnTo>
                  <a:lnTo>
                    <a:pt x="0" y="479615"/>
                  </a:lnTo>
                  <a:lnTo>
                    <a:pt x="0" y="0"/>
                  </a:lnTo>
                  <a:close/>
                </a:path>
              </a:pathLst>
            </a:custGeom>
            <a:solidFill>
              <a:srgbClr val="4F81BD"/>
            </a:solidFill>
            <a:ln w="28575">
              <a:solidFill>
                <a:srgbClr val="4F81BD"/>
              </a:solidFill>
            </a:ln>
            <a:effectLst/>
          </p:spPr>
          <p:txBody>
            <a:bodyPr lIns="128016" tIns="73152" rIns="128016" bIns="73152" spcCol="1270" anchor="ctr"/>
            <a:lstStyle/>
            <a:p>
              <a:pPr marL="0" marR="0" lvl="0" indent="0" algn="ctr" defTabSz="800100" eaLnBrk="0" fontAlgn="base" latinLnBrk="0" hangingPunct="0">
                <a:lnSpc>
                  <a:spcPct val="90000"/>
                </a:lnSpc>
                <a:spcBef>
                  <a:spcPct val="0"/>
                </a:spcBef>
                <a:spcAft>
                  <a:spcPct val="35000"/>
                </a:spcAft>
                <a:buClrTx/>
                <a:buSzTx/>
                <a:buFontTx/>
                <a:buNone/>
                <a:tabLst/>
                <a:defRPr/>
              </a:pPr>
              <a:r>
                <a:rPr kumimoji="0" lang="en-US" sz="780" b="1" i="0" u="none" strike="noStrike" kern="0" cap="none" spc="0" normalizeH="0" baseline="0" noProof="0" dirty="0">
                  <a:ln>
                    <a:noFill/>
                  </a:ln>
                  <a:solidFill>
                    <a:schemeClr val="bg1"/>
                  </a:solidFill>
                  <a:effectLst/>
                  <a:uLnTx/>
                  <a:uFillTx/>
                  <a:latin typeface="Arial"/>
                  <a:ea typeface="+mn-ea"/>
                  <a:cs typeface="+mn-cs"/>
                </a:rPr>
                <a:t>Exclusion</a:t>
              </a:r>
              <a:r>
                <a:rPr kumimoji="0" lang="en-US" sz="780" b="1" i="0" u="none" strike="noStrike" kern="0" cap="none" spc="0" normalizeH="0" noProof="0" dirty="0">
                  <a:ln>
                    <a:noFill/>
                  </a:ln>
                  <a:solidFill>
                    <a:schemeClr val="bg1"/>
                  </a:solidFill>
                  <a:effectLst/>
                  <a:uLnTx/>
                  <a:uFillTx/>
                  <a:latin typeface="Arial"/>
                  <a:ea typeface="+mn-ea"/>
                  <a:cs typeface="+mn-cs"/>
                </a:rPr>
                <a:t> Criteria </a:t>
              </a:r>
              <a:endParaRPr kumimoji="0" lang="en-US" sz="780" b="1" i="0" u="none" strike="noStrike" kern="0" cap="none" spc="0" normalizeH="0" baseline="0" noProof="0" dirty="0">
                <a:ln>
                  <a:noFill/>
                </a:ln>
                <a:solidFill>
                  <a:schemeClr val="bg1"/>
                </a:solidFill>
                <a:effectLst/>
                <a:uLnTx/>
                <a:uFillTx/>
                <a:latin typeface="Arial"/>
                <a:ea typeface="+mn-ea"/>
                <a:cs typeface="+mn-cs"/>
              </a:endParaRPr>
            </a:p>
          </p:txBody>
        </p:sp>
        <p:sp>
          <p:nvSpPr>
            <p:cNvPr id="75" name="Freeform 74"/>
            <p:cNvSpPr/>
            <p:nvPr/>
          </p:nvSpPr>
          <p:spPr>
            <a:xfrm>
              <a:off x="9737012" y="3134045"/>
              <a:ext cx="2533643" cy="2062279"/>
            </a:xfrm>
            <a:custGeom>
              <a:avLst/>
              <a:gdLst>
                <a:gd name="connsiteX0" fmla="*/ 0 w 2408205"/>
                <a:gd name="connsiteY0" fmla="*/ 0 h 1353285"/>
                <a:gd name="connsiteX1" fmla="*/ 2408205 w 2408205"/>
                <a:gd name="connsiteY1" fmla="*/ 0 h 1353285"/>
                <a:gd name="connsiteX2" fmla="*/ 2408205 w 2408205"/>
                <a:gd name="connsiteY2" fmla="*/ 1353285 h 1353285"/>
                <a:gd name="connsiteX3" fmla="*/ 0 w 2408205"/>
                <a:gd name="connsiteY3" fmla="*/ 1353285 h 1353285"/>
                <a:gd name="connsiteX4" fmla="*/ 0 w 2408205"/>
                <a:gd name="connsiteY4" fmla="*/ 0 h 13532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8205" h="1353285">
                  <a:moveTo>
                    <a:pt x="0" y="0"/>
                  </a:moveTo>
                  <a:lnTo>
                    <a:pt x="2408205" y="0"/>
                  </a:lnTo>
                  <a:lnTo>
                    <a:pt x="2408205" y="1353285"/>
                  </a:lnTo>
                  <a:lnTo>
                    <a:pt x="0" y="1353285"/>
                  </a:lnTo>
                  <a:lnTo>
                    <a:pt x="0" y="0"/>
                  </a:lnTo>
                  <a:close/>
                </a:path>
              </a:pathLst>
            </a:custGeom>
            <a:solidFill>
              <a:srgbClr val="FFFFFF"/>
            </a:solidFill>
            <a:ln w="25400" cap="flat" cmpd="sng" algn="ctr">
              <a:solidFill>
                <a:srgbClr val="4F81BD"/>
              </a:solidFill>
              <a:prstDash val="solid"/>
            </a:ln>
            <a:effectLst/>
          </p:spPr>
          <p:txBody>
            <a:bodyPr lIns="74676" tIns="74676" rIns="99568" bIns="112014" spcCol="1270"/>
            <a:lstStyle/>
            <a:p>
              <a:pPr marL="94376" lvl="0" indent="-94376" defTabSz="508041" eaLnBrk="0" fontAlgn="base" hangingPunct="0">
                <a:spcBef>
                  <a:spcPts val="111"/>
                </a:spcBef>
                <a:spcAft>
                  <a:spcPct val="0"/>
                </a:spcAft>
                <a:buFont typeface="Arial" panose="020B0604020202020204" pitchFamily="34" charset="0"/>
                <a:buChar char="•"/>
              </a:pPr>
              <a:r>
                <a:rPr lang="en-US" altLang="en-US" sz="778" dirty="0">
                  <a:solidFill>
                    <a:srgbClr val="080808"/>
                  </a:solidFill>
                  <a:latin typeface="Arial" panose="020B0604020202020204" pitchFamily="34" charset="0"/>
                  <a:ea typeface="ＭＳ Ｐゴシック" panose="020B0600070205080204" pitchFamily="34" charset="-128"/>
                  <a:cs typeface="Arial" panose="020B0604020202020204" pitchFamily="34" charset="0"/>
                </a:rPr>
                <a:t>Patients &lt; 18 years of age</a:t>
              </a:r>
            </a:p>
            <a:p>
              <a:pPr marL="94376" lvl="0" indent="-94376" defTabSz="508041" eaLnBrk="0" fontAlgn="base" hangingPunct="0">
                <a:spcBef>
                  <a:spcPts val="111"/>
                </a:spcBef>
                <a:spcAft>
                  <a:spcPct val="0"/>
                </a:spcAft>
                <a:buFont typeface="Arial" panose="020B0604020202020204" pitchFamily="34" charset="0"/>
                <a:buChar char="•"/>
                <a:defRPr/>
              </a:pPr>
              <a:r>
                <a:rPr lang="en-US" altLang="en-US" sz="778" dirty="0">
                  <a:solidFill>
                    <a:srgbClr val="080808"/>
                  </a:solidFill>
                  <a:latin typeface="Arial" panose="020B0604020202020204" pitchFamily="34" charset="0"/>
                  <a:ea typeface="ＭＳ Ｐゴシック" panose="020B0600070205080204" pitchFamily="34" charset="-128"/>
                  <a:cs typeface="Arial" panose="020B0604020202020204" pitchFamily="34" charset="0"/>
                </a:rPr>
                <a:t>De novo belatacept patients </a:t>
              </a:r>
            </a:p>
            <a:p>
              <a:pPr marL="94376" lvl="0" indent="-94376" defTabSz="508041" eaLnBrk="0" fontAlgn="base" hangingPunct="0">
                <a:spcBef>
                  <a:spcPts val="111"/>
                </a:spcBef>
                <a:spcAft>
                  <a:spcPct val="0"/>
                </a:spcAft>
                <a:buFont typeface="Arial" panose="020B0604020202020204" pitchFamily="34" charset="0"/>
                <a:buChar char="•"/>
                <a:defRPr/>
              </a:pPr>
              <a:r>
                <a:rPr lang="en-US" altLang="en-US" sz="778" dirty="0">
                  <a:solidFill>
                    <a:srgbClr val="080808"/>
                  </a:solidFill>
                  <a:latin typeface="Arial" panose="020B0604020202020204" pitchFamily="34" charset="0"/>
                  <a:ea typeface="ＭＳ Ｐゴシック" panose="020B0600070205080204" pitchFamily="34" charset="-128"/>
                  <a:cs typeface="Arial" panose="020B0604020202020204" pitchFamily="34" charset="0"/>
                </a:rPr>
                <a:t>Hybrid patients on both FK and belatacept </a:t>
              </a:r>
              <a:r>
                <a:rPr lang="en-US" sz="780" kern="0" dirty="0">
                  <a:solidFill>
                    <a:srgbClr val="8383AD">
                      <a:lumMod val="75000"/>
                    </a:srgbClr>
                  </a:solidFill>
                  <a:latin typeface="Arial"/>
                  <a:cs typeface="Calibri" panose="020F0502020204030204" pitchFamily="34" charset="0"/>
                </a:rPr>
                <a:t> </a:t>
              </a:r>
            </a:p>
            <a:p>
              <a:pPr marL="171450" marR="0" lvl="1" indent="-171450" defTabSz="711200" eaLnBrk="0" fontAlgn="base" latinLnBrk="0" hangingPunct="0">
                <a:lnSpc>
                  <a:spcPct val="100000"/>
                </a:lnSpc>
                <a:spcBef>
                  <a:spcPct val="0"/>
                </a:spcBef>
                <a:spcAft>
                  <a:spcPts val="3000"/>
                </a:spcAft>
                <a:buClrTx/>
                <a:buSzTx/>
                <a:buFont typeface="Arial" panose="020B0604020202020204" pitchFamily="34" charset="0"/>
                <a:buChar char="•"/>
                <a:tabLst/>
                <a:defRPr/>
              </a:pPr>
              <a:endParaRPr kumimoji="0" lang="en-US" sz="780" b="0" i="0" u="none" strike="noStrike" kern="0" cap="none" spc="0" normalizeH="0" baseline="0" noProof="0" dirty="0">
                <a:ln>
                  <a:noFill/>
                </a:ln>
                <a:solidFill>
                  <a:srgbClr val="8383AD">
                    <a:lumMod val="75000"/>
                  </a:srgbClr>
                </a:solidFill>
                <a:effectLst/>
                <a:uLnTx/>
                <a:uFillTx/>
                <a:latin typeface="Arial"/>
                <a:ea typeface="+mn-ea"/>
                <a:cs typeface="Calibri" panose="020F0502020204030204" pitchFamily="34" charset="0"/>
              </a:endParaRPr>
            </a:p>
          </p:txBody>
        </p:sp>
      </p:grpSp>
      <p:graphicFrame>
        <p:nvGraphicFramePr>
          <p:cNvPr id="8" name="Table 7"/>
          <p:cNvGraphicFramePr>
            <a:graphicFrameLocks noGrp="1"/>
          </p:cNvGraphicFramePr>
          <p:nvPr>
            <p:extLst>
              <p:ext uri="{D42A27DB-BD31-4B8C-83A1-F6EECF244321}">
                <p14:modId xmlns:p14="http://schemas.microsoft.com/office/powerpoint/2010/main" val="2765175837"/>
              </p:ext>
            </p:extLst>
          </p:nvPr>
        </p:nvGraphicFramePr>
        <p:xfrm>
          <a:off x="3962911" y="2734384"/>
          <a:ext cx="2088997" cy="2351940"/>
        </p:xfrm>
        <a:graphic>
          <a:graphicData uri="http://schemas.openxmlformats.org/drawingml/2006/table">
            <a:tbl>
              <a:tblPr firstRow="1" bandRow="1">
                <a:tableStyleId>{5C22544A-7EE6-4342-B048-85BDC9FD1C3A}</a:tableStyleId>
              </a:tblPr>
              <a:tblGrid>
                <a:gridCol w="1463115">
                  <a:extLst>
                    <a:ext uri="{9D8B030D-6E8A-4147-A177-3AD203B41FA5}">
                      <a16:colId xmlns:a16="http://schemas.microsoft.com/office/drawing/2014/main" val="3402192241"/>
                    </a:ext>
                  </a:extLst>
                </a:gridCol>
                <a:gridCol w="625882">
                  <a:extLst>
                    <a:ext uri="{9D8B030D-6E8A-4147-A177-3AD203B41FA5}">
                      <a16:colId xmlns:a16="http://schemas.microsoft.com/office/drawing/2014/main" val="489399578"/>
                    </a:ext>
                  </a:extLst>
                </a:gridCol>
              </a:tblGrid>
              <a:tr h="143065">
                <a:tc>
                  <a:txBody>
                    <a:bodyPr/>
                    <a:lstStyle/>
                    <a:p>
                      <a:r>
                        <a:rPr lang="en-US" sz="700" dirty="0"/>
                        <a:t>Patient demographics</a:t>
                      </a:r>
                      <a:endParaRPr lang="en-US" sz="700" dirty="0">
                        <a:latin typeface="Arial" panose="020B0604020202020204" pitchFamily="34" charset="0"/>
                        <a:cs typeface="Arial" panose="020B0604020202020204" pitchFamily="34" charset="0"/>
                      </a:endParaRPr>
                    </a:p>
                  </a:txBody>
                  <a:tcPr/>
                </a:tc>
                <a:tc>
                  <a:txBody>
                    <a:bodyPr/>
                    <a:lstStyle/>
                    <a:p>
                      <a:r>
                        <a:rPr lang="en-US" sz="700" dirty="0"/>
                        <a:t>n = 28 (%)</a:t>
                      </a:r>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0620363"/>
                  </a:ext>
                </a:extLst>
              </a:tr>
              <a:tr h="143065">
                <a:tc>
                  <a:txBody>
                    <a:bodyPr/>
                    <a:lstStyle/>
                    <a:p>
                      <a:r>
                        <a:rPr lang="en-US" sz="700" b="1" dirty="0"/>
                        <a:t>Mean age</a:t>
                      </a:r>
                      <a:endParaRPr lang="en-US" sz="700" b="1" dirty="0">
                        <a:latin typeface="Arial" panose="020B0604020202020204" pitchFamily="34" charset="0"/>
                        <a:cs typeface="Arial" panose="020B0604020202020204" pitchFamily="34" charset="0"/>
                      </a:endParaRPr>
                    </a:p>
                  </a:txBody>
                  <a:tcPr/>
                </a:tc>
                <a:tc>
                  <a:txBody>
                    <a:bodyPr/>
                    <a:lstStyle/>
                    <a:p>
                      <a:r>
                        <a:rPr lang="en-US" sz="700" dirty="0"/>
                        <a:t>57.1 years</a:t>
                      </a:r>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98147390"/>
                  </a:ext>
                </a:extLst>
              </a:tr>
              <a:tr h="143065">
                <a:tc>
                  <a:txBody>
                    <a:bodyPr/>
                    <a:lstStyle/>
                    <a:p>
                      <a:r>
                        <a:rPr lang="en-US" sz="700" b="1" dirty="0"/>
                        <a:t>Race</a:t>
                      </a:r>
                      <a:endParaRPr lang="en-US" sz="700" b="1" dirty="0">
                        <a:latin typeface="Arial" panose="020B0604020202020204" pitchFamily="34" charset="0"/>
                        <a:cs typeface="Arial" panose="020B0604020202020204" pitchFamily="34" charset="0"/>
                      </a:endParaRPr>
                    </a:p>
                  </a:txBody>
                  <a:tcPr/>
                </a:tc>
                <a:tc>
                  <a:txBody>
                    <a:bodyPr/>
                    <a:lstStyle/>
                    <a:p>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66696794"/>
                  </a:ext>
                </a:extLst>
              </a:tr>
              <a:tr h="143065">
                <a:tc>
                  <a:txBody>
                    <a:bodyPr/>
                    <a:lstStyle/>
                    <a:p>
                      <a:pPr marL="0" indent="111125"/>
                      <a:r>
                        <a:rPr lang="en-US" sz="700" dirty="0"/>
                        <a:t>Hispanic</a:t>
                      </a:r>
                      <a:endParaRPr lang="en-US" sz="700" dirty="0">
                        <a:latin typeface="Arial" panose="020B0604020202020204" pitchFamily="34" charset="0"/>
                        <a:cs typeface="Arial" panose="020B0604020202020204" pitchFamily="34" charset="0"/>
                      </a:endParaRPr>
                    </a:p>
                  </a:txBody>
                  <a:tcPr/>
                </a:tc>
                <a:tc>
                  <a:txBody>
                    <a:bodyPr/>
                    <a:lstStyle/>
                    <a:p>
                      <a:r>
                        <a:rPr lang="en-US" sz="700" dirty="0"/>
                        <a:t>14 (50)</a:t>
                      </a:r>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21232432"/>
                  </a:ext>
                </a:extLst>
              </a:tr>
              <a:tr h="143065">
                <a:tc>
                  <a:txBody>
                    <a:bodyPr/>
                    <a:lstStyle/>
                    <a:p>
                      <a:pPr marL="0" indent="111125"/>
                      <a:r>
                        <a:rPr lang="en-US" sz="700" dirty="0"/>
                        <a:t>African</a:t>
                      </a:r>
                      <a:r>
                        <a:rPr lang="en-US" sz="700" baseline="0" dirty="0"/>
                        <a:t> American</a:t>
                      </a:r>
                      <a:endParaRPr lang="en-US" sz="700" dirty="0">
                        <a:latin typeface="Arial" panose="020B0604020202020204" pitchFamily="34" charset="0"/>
                        <a:cs typeface="Arial" panose="020B0604020202020204" pitchFamily="34" charset="0"/>
                      </a:endParaRPr>
                    </a:p>
                  </a:txBody>
                  <a:tcPr/>
                </a:tc>
                <a:tc>
                  <a:txBody>
                    <a:bodyPr/>
                    <a:lstStyle/>
                    <a:p>
                      <a:r>
                        <a:rPr lang="en-US" sz="700" dirty="0"/>
                        <a:t>9 (32.1)</a:t>
                      </a:r>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17592238"/>
                  </a:ext>
                </a:extLst>
              </a:tr>
              <a:tr h="143065">
                <a:tc>
                  <a:txBody>
                    <a:bodyPr/>
                    <a:lstStyle/>
                    <a:p>
                      <a:pPr marL="0" indent="111125"/>
                      <a:r>
                        <a:rPr lang="en-US" sz="700" dirty="0"/>
                        <a:t>White </a:t>
                      </a:r>
                      <a:endParaRPr lang="en-US" sz="700" dirty="0">
                        <a:latin typeface="Arial" panose="020B0604020202020204" pitchFamily="34" charset="0"/>
                        <a:cs typeface="Arial" panose="020B0604020202020204" pitchFamily="34" charset="0"/>
                      </a:endParaRPr>
                    </a:p>
                  </a:txBody>
                  <a:tcPr/>
                </a:tc>
                <a:tc>
                  <a:txBody>
                    <a:bodyPr/>
                    <a:lstStyle/>
                    <a:p>
                      <a:r>
                        <a:rPr lang="en-US" sz="700" dirty="0"/>
                        <a:t>5 (17.9)</a:t>
                      </a:r>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74847673"/>
                  </a:ext>
                </a:extLst>
              </a:tr>
              <a:tr h="220100">
                <a:tc>
                  <a:txBody>
                    <a:bodyPr/>
                    <a:lstStyle/>
                    <a:p>
                      <a:r>
                        <a:rPr lang="en-US" sz="700" b="1" dirty="0"/>
                        <a:t>Organ</a:t>
                      </a:r>
                      <a:endParaRPr lang="en-US" sz="700" b="1" dirty="0">
                        <a:latin typeface="Arial" panose="020B0604020202020204" pitchFamily="34" charset="0"/>
                        <a:cs typeface="Arial" panose="020B0604020202020204" pitchFamily="34" charset="0"/>
                      </a:endParaRPr>
                    </a:p>
                  </a:txBody>
                  <a:tcPr/>
                </a:tc>
                <a:tc>
                  <a:txBody>
                    <a:bodyPr/>
                    <a:lstStyle/>
                    <a:p>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28169783"/>
                  </a:ext>
                </a:extLst>
              </a:tr>
              <a:tr h="143065">
                <a:tc>
                  <a:txBody>
                    <a:bodyPr/>
                    <a:lstStyle/>
                    <a:p>
                      <a:pPr marL="0" indent="111125"/>
                      <a:r>
                        <a:rPr lang="en-US" sz="700" dirty="0"/>
                        <a:t>Deceased</a:t>
                      </a:r>
                      <a:r>
                        <a:rPr lang="en-US" sz="700" baseline="0" dirty="0"/>
                        <a:t> donor </a:t>
                      </a:r>
                      <a:endParaRPr lang="en-US" sz="700" dirty="0">
                        <a:latin typeface="Arial" panose="020B0604020202020204" pitchFamily="34" charset="0"/>
                        <a:cs typeface="Arial" panose="020B0604020202020204" pitchFamily="34" charset="0"/>
                      </a:endParaRPr>
                    </a:p>
                  </a:txBody>
                  <a:tcPr/>
                </a:tc>
                <a:tc>
                  <a:txBody>
                    <a:bodyPr/>
                    <a:lstStyle/>
                    <a:p>
                      <a:r>
                        <a:rPr lang="en-US" sz="700" dirty="0"/>
                        <a:t>25 (89.3)</a:t>
                      </a:r>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47086086"/>
                  </a:ext>
                </a:extLst>
              </a:tr>
              <a:tr h="220100">
                <a:tc>
                  <a:txBody>
                    <a:bodyPr/>
                    <a:lstStyle/>
                    <a:p>
                      <a:pPr marL="0" indent="111125"/>
                      <a:r>
                        <a:rPr lang="en-US" sz="700" dirty="0"/>
                        <a:t>Living</a:t>
                      </a:r>
                      <a:r>
                        <a:rPr lang="en-US" sz="700" baseline="0" dirty="0"/>
                        <a:t> donor </a:t>
                      </a:r>
                      <a:endParaRPr lang="en-US" sz="700" dirty="0">
                        <a:latin typeface="Arial" panose="020B0604020202020204" pitchFamily="34" charset="0"/>
                        <a:cs typeface="Arial" panose="020B0604020202020204" pitchFamily="34" charset="0"/>
                      </a:endParaRPr>
                    </a:p>
                  </a:txBody>
                  <a:tcPr/>
                </a:tc>
                <a:tc>
                  <a:txBody>
                    <a:bodyPr/>
                    <a:lstStyle/>
                    <a:p>
                      <a:r>
                        <a:rPr lang="en-US" sz="700" dirty="0"/>
                        <a:t>3 (10.7)</a:t>
                      </a:r>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19171937"/>
                  </a:ext>
                </a:extLst>
              </a:tr>
              <a:tr h="220100">
                <a:tc>
                  <a:txBody>
                    <a:bodyPr/>
                    <a:lstStyle/>
                    <a:p>
                      <a:r>
                        <a:rPr lang="en-US" sz="700" b="1" dirty="0"/>
                        <a:t>Mean</a:t>
                      </a:r>
                      <a:r>
                        <a:rPr lang="en-US" sz="700" b="1" baseline="0" dirty="0"/>
                        <a:t> </a:t>
                      </a:r>
                      <a:r>
                        <a:rPr lang="en-US" sz="700" b="1" baseline="0" dirty="0" err="1"/>
                        <a:t>Scr</a:t>
                      </a:r>
                      <a:r>
                        <a:rPr lang="en-US" sz="700" b="1" baseline="0" dirty="0"/>
                        <a:t> at conversion (mg/</a:t>
                      </a:r>
                      <a:r>
                        <a:rPr lang="en-US" sz="700" b="1" baseline="0" dirty="0" err="1"/>
                        <a:t>dL</a:t>
                      </a:r>
                      <a:r>
                        <a:rPr lang="en-US" sz="700" b="1" baseline="0" dirty="0"/>
                        <a:t>)</a:t>
                      </a:r>
                      <a:endParaRPr lang="en-US" sz="700" b="1" dirty="0">
                        <a:latin typeface="Arial" panose="020B0604020202020204" pitchFamily="34" charset="0"/>
                        <a:cs typeface="Arial" panose="020B0604020202020204" pitchFamily="34" charset="0"/>
                      </a:endParaRPr>
                    </a:p>
                  </a:txBody>
                  <a:tcPr/>
                </a:tc>
                <a:tc>
                  <a:txBody>
                    <a:bodyPr/>
                    <a:lstStyle/>
                    <a:p>
                      <a:r>
                        <a:rPr lang="en-US" sz="700" dirty="0"/>
                        <a:t>4.2</a:t>
                      </a:r>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45122058"/>
                  </a:ext>
                </a:extLst>
              </a:tr>
              <a:tr h="220100">
                <a:tc>
                  <a:txBody>
                    <a:bodyPr/>
                    <a:lstStyle/>
                    <a:p>
                      <a:r>
                        <a:rPr lang="en-US" sz="700" b="1" dirty="0"/>
                        <a:t>Mean GFR at conversion (mL/min/1.73m</a:t>
                      </a:r>
                      <a:r>
                        <a:rPr lang="en-US" sz="700" b="1" baseline="30000" dirty="0"/>
                        <a:t>2</a:t>
                      </a:r>
                      <a:r>
                        <a:rPr lang="en-US" sz="700" b="1" dirty="0"/>
                        <a:t>)</a:t>
                      </a:r>
                      <a:endParaRPr lang="en-US" sz="700" b="1" dirty="0">
                        <a:latin typeface="Arial" panose="020B0604020202020204" pitchFamily="34" charset="0"/>
                        <a:cs typeface="Arial" panose="020B0604020202020204" pitchFamily="34" charset="0"/>
                      </a:endParaRPr>
                    </a:p>
                  </a:txBody>
                  <a:tcPr/>
                </a:tc>
                <a:tc>
                  <a:txBody>
                    <a:bodyPr/>
                    <a:lstStyle/>
                    <a:p>
                      <a:r>
                        <a:rPr lang="en-US" sz="700" dirty="0"/>
                        <a:t>21.7</a:t>
                      </a:r>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63687803"/>
                  </a:ext>
                </a:extLst>
              </a:tr>
            </a:tbl>
          </a:graphicData>
        </a:graphic>
      </p:graphicFrame>
      <p:graphicFrame>
        <p:nvGraphicFramePr>
          <p:cNvPr id="14" name="Chart 13"/>
          <p:cNvGraphicFramePr/>
          <p:nvPr>
            <p:extLst>
              <p:ext uri="{D42A27DB-BD31-4B8C-83A1-F6EECF244321}">
                <p14:modId xmlns:p14="http://schemas.microsoft.com/office/powerpoint/2010/main" val="2281071772"/>
              </p:ext>
            </p:extLst>
          </p:nvPr>
        </p:nvGraphicFramePr>
        <p:xfrm>
          <a:off x="8543500" y="1263232"/>
          <a:ext cx="3244742" cy="147590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p:nvPr>
            <p:extLst>
              <p:ext uri="{D42A27DB-BD31-4B8C-83A1-F6EECF244321}">
                <p14:modId xmlns:p14="http://schemas.microsoft.com/office/powerpoint/2010/main" val="668388838"/>
              </p:ext>
            </p:extLst>
          </p:nvPr>
        </p:nvGraphicFramePr>
        <p:xfrm>
          <a:off x="4292221" y="5338567"/>
          <a:ext cx="3607762" cy="1352722"/>
        </p:xfrm>
        <a:graphic>
          <a:graphicData uri="http://schemas.openxmlformats.org/drawingml/2006/chart">
            <c:chart xmlns:c="http://schemas.openxmlformats.org/drawingml/2006/chart" xmlns:r="http://schemas.openxmlformats.org/officeDocument/2006/relationships" r:id="rId5"/>
          </a:graphicData>
        </a:graphic>
      </p:graphicFrame>
      <p:sp>
        <p:nvSpPr>
          <p:cNvPr id="21" name="TextBox 20"/>
          <p:cNvSpPr txBox="1"/>
          <p:nvPr/>
        </p:nvSpPr>
        <p:spPr>
          <a:xfrm>
            <a:off x="4846793" y="6444683"/>
            <a:ext cx="321231" cy="212366"/>
          </a:xfrm>
          <a:prstGeom prst="rect">
            <a:avLst/>
          </a:prstGeom>
          <a:noFill/>
        </p:spPr>
        <p:txBody>
          <a:bodyPr wrap="square" rtlCol="0">
            <a:spAutoFit/>
          </a:bodyPr>
          <a:lstStyle/>
          <a:p>
            <a:r>
              <a:rPr lang="en-US" sz="780" dirty="0">
                <a:latin typeface="Arial" panose="020B0604020202020204" pitchFamily="34" charset="0"/>
                <a:cs typeface="Arial" panose="020B0604020202020204" pitchFamily="34" charset="0"/>
              </a:rPr>
              <a:t>%</a:t>
            </a:r>
          </a:p>
        </p:txBody>
      </p:sp>
      <p:sp>
        <p:nvSpPr>
          <p:cNvPr id="22" name="TextBox 21"/>
          <p:cNvSpPr txBox="1"/>
          <p:nvPr/>
        </p:nvSpPr>
        <p:spPr>
          <a:xfrm>
            <a:off x="5276940" y="5846318"/>
            <a:ext cx="476907" cy="212366"/>
          </a:xfrm>
          <a:prstGeom prst="rect">
            <a:avLst/>
          </a:prstGeom>
          <a:noFill/>
        </p:spPr>
        <p:txBody>
          <a:bodyPr wrap="square" rtlCol="0">
            <a:spAutoFit/>
          </a:bodyPr>
          <a:lstStyle/>
          <a:p>
            <a:r>
              <a:rPr lang="en-US" sz="780" b="1" dirty="0">
                <a:latin typeface="Arial" panose="020B0604020202020204" pitchFamily="34" charset="0"/>
                <a:cs typeface="Arial" panose="020B0604020202020204" pitchFamily="34" charset="0"/>
              </a:rPr>
              <a:t>7.1%</a:t>
            </a:r>
          </a:p>
        </p:txBody>
      </p:sp>
      <p:sp>
        <p:nvSpPr>
          <p:cNvPr id="23" name="TextBox 22"/>
          <p:cNvSpPr txBox="1"/>
          <p:nvPr/>
        </p:nvSpPr>
        <p:spPr>
          <a:xfrm>
            <a:off x="8415990" y="4280845"/>
            <a:ext cx="3588544" cy="572464"/>
          </a:xfrm>
          <a:prstGeom prst="rect">
            <a:avLst/>
          </a:prstGeom>
          <a:noFill/>
        </p:spPr>
        <p:txBody>
          <a:bodyPr wrap="square" rtlCol="0">
            <a:spAutoFit/>
          </a:bodyPr>
          <a:lstStyle/>
          <a:p>
            <a:r>
              <a:rPr lang="en-US" sz="780" dirty="0">
                <a:effectLst/>
                <a:latin typeface="Arial" panose="020B0604020202020204" pitchFamily="34" charset="0"/>
                <a:ea typeface="Calibri" panose="020F0502020204030204" pitchFamily="34" charset="0"/>
                <a:cs typeface="Arial" panose="020B0604020202020204" pitchFamily="34" charset="0"/>
              </a:rPr>
              <a:t>Our study assessed short-term outcomes in terms of BPAR, graft loss, and patient survival with our institution conversion protocol that does not include tacrolimus tapering. Based on our results, our protocol had similar rates of BPAR, graft loss, and patient survival than that described in literature. </a:t>
            </a:r>
            <a:endParaRPr lang="en-US" sz="780"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650941775"/>
              </p:ext>
            </p:extLst>
          </p:nvPr>
        </p:nvGraphicFramePr>
        <p:xfrm>
          <a:off x="6104875" y="2731101"/>
          <a:ext cx="2088998" cy="2351937"/>
        </p:xfrm>
        <a:graphic>
          <a:graphicData uri="http://schemas.openxmlformats.org/drawingml/2006/table">
            <a:tbl>
              <a:tblPr firstRow="1" bandRow="1">
                <a:tableStyleId>{5C22544A-7EE6-4342-B048-85BDC9FD1C3A}</a:tableStyleId>
              </a:tblPr>
              <a:tblGrid>
                <a:gridCol w="1458861">
                  <a:extLst>
                    <a:ext uri="{9D8B030D-6E8A-4147-A177-3AD203B41FA5}">
                      <a16:colId xmlns:a16="http://schemas.microsoft.com/office/drawing/2014/main" val="2546004472"/>
                    </a:ext>
                  </a:extLst>
                </a:gridCol>
                <a:gridCol w="630137">
                  <a:extLst>
                    <a:ext uri="{9D8B030D-6E8A-4147-A177-3AD203B41FA5}">
                      <a16:colId xmlns:a16="http://schemas.microsoft.com/office/drawing/2014/main" val="1481875395"/>
                    </a:ext>
                  </a:extLst>
                </a:gridCol>
              </a:tblGrid>
              <a:tr h="251936">
                <a:tc>
                  <a:txBody>
                    <a:bodyPr/>
                    <a:lstStyle/>
                    <a:p>
                      <a:pPr marL="0" marR="0" lvl="0" indent="0" algn="l" defTabSz="696836" rtl="0" eaLnBrk="1" fontAlgn="auto" latinLnBrk="0" hangingPunct="1">
                        <a:lnSpc>
                          <a:spcPct val="100000"/>
                        </a:lnSpc>
                        <a:spcBef>
                          <a:spcPts val="0"/>
                        </a:spcBef>
                        <a:spcAft>
                          <a:spcPts val="0"/>
                        </a:spcAft>
                        <a:buClrTx/>
                        <a:buSzTx/>
                        <a:buFontTx/>
                        <a:buNone/>
                        <a:tabLst/>
                        <a:defRPr/>
                      </a:pPr>
                      <a:r>
                        <a:rPr lang="en-US" sz="700" dirty="0"/>
                        <a:t>Patient demographics</a:t>
                      </a:r>
                      <a:endParaRPr lang="en-US" sz="700" dirty="0">
                        <a:latin typeface="Arial" panose="020B0604020202020204" pitchFamily="34" charset="0"/>
                        <a:cs typeface="Arial" panose="020B0604020202020204" pitchFamily="34" charset="0"/>
                      </a:endParaRPr>
                    </a:p>
                  </a:txBody>
                  <a:tcPr/>
                </a:tc>
                <a:tc>
                  <a:txBody>
                    <a:bodyPr/>
                    <a:lstStyle/>
                    <a:p>
                      <a:pPr marL="0" marR="0" lvl="0" indent="0" algn="l" defTabSz="696836" rtl="0" eaLnBrk="1" fontAlgn="auto" latinLnBrk="0" hangingPunct="1">
                        <a:lnSpc>
                          <a:spcPct val="100000"/>
                        </a:lnSpc>
                        <a:spcBef>
                          <a:spcPts val="0"/>
                        </a:spcBef>
                        <a:spcAft>
                          <a:spcPts val="0"/>
                        </a:spcAft>
                        <a:buClrTx/>
                        <a:buSzTx/>
                        <a:buFontTx/>
                        <a:buNone/>
                        <a:tabLst/>
                        <a:defRPr/>
                      </a:pPr>
                      <a:r>
                        <a:rPr lang="en-US" sz="700" dirty="0"/>
                        <a:t>n = 28 (%)</a:t>
                      </a:r>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025098034"/>
                  </a:ext>
                </a:extLst>
              </a:tr>
              <a:tr h="208397">
                <a:tc>
                  <a:txBody>
                    <a:bodyPr/>
                    <a:lstStyle/>
                    <a:p>
                      <a:r>
                        <a:rPr lang="en-US" sz="700" b="1" dirty="0" err="1"/>
                        <a:t>cPRA</a:t>
                      </a:r>
                      <a:endParaRPr lang="en-US" sz="700" b="1" dirty="0">
                        <a:latin typeface="Arial" panose="020B0604020202020204" pitchFamily="34" charset="0"/>
                        <a:cs typeface="Arial" panose="020B0604020202020204" pitchFamily="34" charset="0"/>
                      </a:endParaRPr>
                    </a:p>
                  </a:txBody>
                  <a:tcPr/>
                </a:tc>
                <a:tc>
                  <a:txBody>
                    <a:bodyPr/>
                    <a:lstStyle/>
                    <a:p>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46679974"/>
                  </a:ext>
                </a:extLst>
              </a:tr>
              <a:tr h="208397">
                <a:tc>
                  <a:txBody>
                    <a:bodyPr/>
                    <a:lstStyle/>
                    <a:p>
                      <a:pPr marL="0" indent="111125"/>
                      <a:r>
                        <a:rPr lang="en-US" sz="700" dirty="0"/>
                        <a:t>&lt; </a:t>
                      </a:r>
                      <a:r>
                        <a:rPr lang="en-US" sz="700" baseline="0" dirty="0"/>
                        <a:t>40%</a:t>
                      </a:r>
                      <a:endParaRPr lang="en-US" sz="700" dirty="0">
                        <a:latin typeface="Arial" panose="020B0604020202020204" pitchFamily="34" charset="0"/>
                        <a:cs typeface="Arial" panose="020B0604020202020204" pitchFamily="34" charset="0"/>
                      </a:endParaRPr>
                    </a:p>
                  </a:txBody>
                  <a:tcPr/>
                </a:tc>
                <a:tc>
                  <a:txBody>
                    <a:bodyPr/>
                    <a:lstStyle/>
                    <a:p>
                      <a:r>
                        <a:rPr lang="en-US" sz="700" dirty="0"/>
                        <a:t>25 (89.3)</a:t>
                      </a:r>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24448726"/>
                  </a:ext>
                </a:extLst>
              </a:tr>
              <a:tr h="208397">
                <a:tc>
                  <a:txBody>
                    <a:bodyPr/>
                    <a:lstStyle/>
                    <a:p>
                      <a:r>
                        <a:rPr lang="en-US" sz="700" b="1" dirty="0"/>
                        <a:t>DSAs present at baseline</a:t>
                      </a:r>
                      <a:r>
                        <a:rPr lang="en-US" sz="700" b="1" baseline="0" dirty="0"/>
                        <a:t> </a:t>
                      </a:r>
                      <a:endParaRPr lang="en-US" sz="700" b="1" dirty="0">
                        <a:latin typeface="Arial" panose="020B0604020202020204" pitchFamily="34" charset="0"/>
                        <a:cs typeface="Arial" panose="020B0604020202020204" pitchFamily="34" charset="0"/>
                      </a:endParaRPr>
                    </a:p>
                  </a:txBody>
                  <a:tcPr/>
                </a:tc>
                <a:tc>
                  <a:txBody>
                    <a:bodyPr/>
                    <a:lstStyle/>
                    <a:p>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34015159"/>
                  </a:ext>
                </a:extLst>
              </a:tr>
              <a:tr h="208397">
                <a:tc>
                  <a:txBody>
                    <a:bodyPr/>
                    <a:lstStyle/>
                    <a:p>
                      <a:pPr marL="0" indent="111125"/>
                      <a:r>
                        <a:rPr lang="en-US" sz="700" dirty="0"/>
                        <a:t>No DSAs</a:t>
                      </a:r>
                      <a:endParaRPr lang="en-US" sz="700" dirty="0">
                        <a:latin typeface="Arial" panose="020B0604020202020204" pitchFamily="34" charset="0"/>
                        <a:cs typeface="Arial" panose="020B0604020202020204" pitchFamily="34" charset="0"/>
                      </a:endParaRPr>
                    </a:p>
                  </a:txBody>
                  <a:tcPr/>
                </a:tc>
                <a:tc>
                  <a:txBody>
                    <a:bodyPr/>
                    <a:lstStyle/>
                    <a:p>
                      <a:r>
                        <a:rPr lang="en-US" sz="700" dirty="0"/>
                        <a:t>21 (75)</a:t>
                      </a:r>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651115229"/>
                  </a:ext>
                </a:extLst>
              </a:tr>
              <a:tr h="208397">
                <a:tc>
                  <a:txBody>
                    <a:bodyPr/>
                    <a:lstStyle/>
                    <a:p>
                      <a:r>
                        <a:rPr lang="en-US" sz="700" b="1" dirty="0"/>
                        <a:t>Induction</a:t>
                      </a:r>
                      <a:r>
                        <a:rPr lang="en-US" sz="700" b="1" baseline="0" dirty="0"/>
                        <a:t> </a:t>
                      </a:r>
                      <a:endParaRPr lang="en-US" sz="700" b="1" dirty="0">
                        <a:latin typeface="Arial" panose="020B0604020202020204" pitchFamily="34" charset="0"/>
                        <a:cs typeface="Arial" panose="020B0604020202020204" pitchFamily="34" charset="0"/>
                      </a:endParaRPr>
                    </a:p>
                  </a:txBody>
                  <a:tcPr/>
                </a:tc>
                <a:tc>
                  <a:txBody>
                    <a:bodyPr/>
                    <a:lstStyle/>
                    <a:p>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6914386"/>
                  </a:ext>
                </a:extLst>
              </a:tr>
              <a:tr h="320611">
                <a:tc>
                  <a:txBody>
                    <a:bodyPr/>
                    <a:lstStyle/>
                    <a:p>
                      <a:pPr marL="111125" indent="0"/>
                      <a:r>
                        <a:rPr lang="en-US" sz="700" dirty="0"/>
                        <a:t>3 doses of </a:t>
                      </a:r>
                      <a:r>
                        <a:rPr lang="en-US" sz="700" dirty="0">
                          <a:solidFill>
                            <a:schemeClr val="tx1"/>
                          </a:solidFill>
                        </a:rPr>
                        <a:t>thymoglobulin</a:t>
                      </a:r>
                      <a:r>
                        <a:rPr lang="en-US" sz="700" baseline="0" dirty="0">
                          <a:solidFill>
                            <a:schemeClr val="tx1"/>
                          </a:solidFill>
                        </a:rPr>
                        <a:t> (1.5 mg/kg/dose)</a:t>
                      </a:r>
                      <a:endParaRPr lang="en-US" sz="700" dirty="0">
                        <a:solidFill>
                          <a:schemeClr val="tx1"/>
                        </a:solidFill>
                        <a:latin typeface="Arial" panose="020B0604020202020204" pitchFamily="34" charset="0"/>
                        <a:cs typeface="Arial" panose="020B0604020202020204" pitchFamily="34" charset="0"/>
                      </a:endParaRPr>
                    </a:p>
                  </a:txBody>
                  <a:tcPr/>
                </a:tc>
                <a:tc>
                  <a:txBody>
                    <a:bodyPr/>
                    <a:lstStyle/>
                    <a:p>
                      <a:r>
                        <a:rPr lang="en-US" sz="700" dirty="0"/>
                        <a:t>23 (92.9)</a:t>
                      </a:r>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8178268"/>
                  </a:ext>
                </a:extLst>
              </a:tr>
              <a:tr h="208397">
                <a:tc>
                  <a:txBody>
                    <a:bodyPr/>
                    <a:lstStyle/>
                    <a:p>
                      <a:r>
                        <a:rPr lang="en-US" sz="700" b="1" dirty="0"/>
                        <a:t>Time of conversion</a:t>
                      </a:r>
                      <a:r>
                        <a:rPr lang="en-US" sz="700" b="1" baseline="0" dirty="0"/>
                        <a:t> </a:t>
                      </a:r>
                      <a:endParaRPr lang="en-US" sz="700" b="1" dirty="0">
                        <a:latin typeface="Arial" panose="020B0604020202020204" pitchFamily="34" charset="0"/>
                        <a:cs typeface="Arial" panose="020B0604020202020204" pitchFamily="34" charset="0"/>
                      </a:endParaRPr>
                    </a:p>
                  </a:txBody>
                  <a:tcPr/>
                </a:tc>
                <a:tc>
                  <a:txBody>
                    <a:bodyPr/>
                    <a:lstStyle/>
                    <a:p>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71146696"/>
                  </a:ext>
                </a:extLst>
              </a:tr>
              <a:tr h="320611">
                <a:tc>
                  <a:txBody>
                    <a:bodyPr/>
                    <a:lstStyle/>
                    <a:p>
                      <a:pPr marL="0" indent="115888"/>
                      <a:r>
                        <a:rPr lang="en-US" sz="700" dirty="0"/>
                        <a:t>&lt; 6 months post transplant</a:t>
                      </a:r>
                      <a:endParaRPr lang="en-US" sz="700" dirty="0">
                        <a:solidFill>
                          <a:srgbClr val="FF0000"/>
                        </a:solidFill>
                        <a:latin typeface="Arial" panose="020B0604020202020204" pitchFamily="34" charset="0"/>
                        <a:cs typeface="Arial" panose="020B0604020202020204" pitchFamily="34" charset="0"/>
                      </a:endParaRPr>
                    </a:p>
                  </a:txBody>
                  <a:tcPr/>
                </a:tc>
                <a:tc>
                  <a:txBody>
                    <a:bodyPr/>
                    <a:lstStyle/>
                    <a:p>
                      <a:r>
                        <a:rPr lang="en-US" sz="700" dirty="0"/>
                        <a:t>26 (92.9)</a:t>
                      </a:r>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31816168"/>
                  </a:ext>
                </a:extLst>
              </a:tr>
              <a:tr h="208397">
                <a:tc>
                  <a:txBody>
                    <a:bodyPr/>
                    <a:lstStyle/>
                    <a:p>
                      <a:pPr marL="0" indent="115888"/>
                      <a:r>
                        <a:rPr lang="en-US" sz="700" u="sng" dirty="0"/>
                        <a:t>&gt;</a:t>
                      </a:r>
                      <a:r>
                        <a:rPr lang="en-US" sz="700" dirty="0"/>
                        <a:t> 6 months</a:t>
                      </a:r>
                      <a:r>
                        <a:rPr lang="en-US" sz="700" baseline="0" dirty="0"/>
                        <a:t> post transplant </a:t>
                      </a:r>
                      <a:endParaRPr lang="en-US" sz="700" dirty="0">
                        <a:latin typeface="Arial" panose="020B0604020202020204" pitchFamily="34" charset="0"/>
                        <a:cs typeface="Arial" panose="020B0604020202020204" pitchFamily="34" charset="0"/>
                      </a:endParaRPr>
                    </a:p>
                  </a:txBody>
                  <a:tcPr/>
                </a:tc>
                <a:tc>
                  <a:txBody>
                    <a:bodyPr/>
                    <a:lstStyle/>
                    <a:p>
                      <a:r>
                        <a:rPr lang="en-US" sz="700" dirty="0"/>
                        <a:t>2 (7.1)</a:t>
                      </a:r>
                      <a:endParaRPr lang="en-US" sz="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43261385"/>
                  </a:ext>
                </a:extLst>
              </a:tr>
            </a:tbl>
          </a:graphicData>
        </a:graphic>
      </p:graphicFrame>
      <p:sp>
        <p:nvSpPr>
          <p:cNvPr id="43" name="TextBox 42">
            <a:extLst>
              <a:ext uri="{FF2B5EF4-FFF2-40B4-BE49-F238E27FC236}">
                <a16:creationId xmlns:a16="http://schemas.microsoft.com/office/drawing/2014/main" id="{96A83545-E1C6-ADC5-5435-90795B37DCC1}"/>
              </a:ext>
            </a:extLst>
          </p:cNvPr>
          <p:cNvSpPr txBox="1"/>
          <p:nvPr/>
        </p:nvSpPr>
        <p:spPr>
          <a:xfrm>
            <a:off x="5514558" y="5188399"/>
            <a:ext cx="1131902" cy="235962"/>
          </a:xfrm>
          <a:prstGeom prst="rect">
            <a:avLst/>
          </a:prstGeom>
          <a:noFill/>
        </p:spPr>
        <p:txBody>
          <a:bodyPr wrap="square">
            <a:spAutoFit/>
          </a:bodyPr>
          <a:lstStyle/>
          <a:p>
            <a:pPr marL="50804" defTabSz="220504" fontAlgn="base">
              <a:lnSpc>
                <a:spcPct val="120000"/>
              </a:lnSpc>
              <a:spcBef>
                <a:spcPct val="0"/>
              </a:spcBef>
              <a:spcAft>
                <a:spcPct val="0"/>
              </a:spcAft>
              <a:defRPr/>
            </a:pPr>
            <a:r>
              <a:rPr lang="en-US" sz="778" b="1" u="sng" dirty="0">
                <a:solidFill>
                  <a:srgbClr val="080808"/>
                </a:solidFill>
                <a:latin typeface="Arial" panose="020B0604020202020204" pitchFamily="34" charset="0"/>
                <a:ea typeface="ＭＳ Ｐゴシック" panose="020B0600070205080204" pitchFamily="34" charset="-128"/>
                <a:cs typeface="Arial" panose="020B0604020202020204" pitchFamily="34" charset="0"/>
              </a:rPr>
              <a:t>Primary Outcomes</a:t>
            </a:r>
          </a:p>
        </p:txBody>
      </p:sp>
      <p:graphicFrame>
        <p:nvGraphicFramePr>
          <p:cNvPr id="5" name="Chart 4"/>
          <p:cNvGraphicFramePr/>
          <p:nvPr>
            <p:extLst>
              <p:ext uri="{D42A27DB-BD31-4B8C-83A1-F6EECF244321}">
                <p14:modId xmlns:p14="http://schemas.microsoft.com/office/powerpoint/2010/main" val="2841968095"/>
              </p:ext>
            </p:extLst>
          </p:nvPr>
        </p:nvGraphicFramePr>
        <p:xfrm>
          <a:off x="8611720" y="2503396"/>
          <a:ext cx="3218367" cy="1445878"/>
        </p:xfrm>
        <a:graphic>
          <a:graphicData uri="http://schemas.openxmlformats.org/drawingml/2006/chart">
            <c:chart xmlns:c="http://schemas.openxmlformats.org/drawingml/2006/chart" xmlns:r="http://schemas.openxmlformats.org/officeDocument/2006/relationships" r:id="rId6"/>
          </a:graphicData>
        </a:graphic>
      </p:graphicFrame>
      <p:sp>
        <p:nvSpPr>
          <p:cNvPr id="6" name="Rectangle 5"/>
          <p:cNvSpPr/>
          <p:nvPr/>
        </p:nvSpPr>
        <p:spPr>
          <a:xfrm>
            <a:off x="9212239" y="2963914"/>
            <a:ext cx="45719" cy="829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21"/>
          <p:cNvSpPr txBox="1"/>
          <p:nvPr/>
        </p:nvSpPr>
        <p:spPr>
          <a:xfrm>
            <a:off x="11272825" y="3173068"/>
            <a:ext cx="499747" cy="219953"/>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780" b="1" dirty="0">
                <a:latin typeface="Arial" panose="020B0604020202020204" pitchFamily="34" charset="0"/>
                <a:cs typeface="Arial" panose="020B0604020202020204" pitchFamily="34" charset="0"/>
              </a:rPr>
              <a:t>6</a:t>
            </a:r>
          </a:p>
        </p:txBody>
      </p:sp>
      <p:sp>
        <p:nvSpPr>
          <p:cNvPr id="48" name="TextBox 21"/>
          <p:cNvSpPr txBox="1"/>
          <p:nvPr/>
        </p:nvSpPr>
        <p:spPr>
          <a:xfrm>
            <a:off x="10914583" y="3461186"/>
            <a:ext cx="499747" cy="219953"/>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780" b="1" dirty="0">
                <a:latin typeface="Arial" panose="020B0604020202020204" pitchFamily="34" charset="0"/>
                <a:cs typeface="Arial" panose="020B0604020202020204" pitchFamily="34" charset="0"/>
              </a:rPr>
              <a:t>5</a:t>
            </a:r>
          </a:p>
        </p:txBody>
      </p:sp>
      <p:pic>
        <p:nvPicPr>
          <p:cNvPr id="52" name="Picture 51">
            <a:extLst>
              <a:ext uri="{FF2B5EF4-FFF2-40B4-BE49-F238E27FC236}">
                <a16:creationId xmlns:a16="http://schemas.microsoft.com/office/drawing/2014/main" id="{EF497BC5-BB63-5A42-8AB2-E67AE7BB0662}"/>
              </a:ext>
            </a:extLst>
          </p:cNvPr>
          <p:cNvPicPr>
            <a:picLocks noChangeAspect="1"/>
          </p:cNvPicPr>
          <p:nvPr/>
        </p:nvPicPr>
        <p:blipFill>
          <a:blip r:embed="rId7"/>
          <a:stretch>
            <a:fillRect/>
          </a:stretch>
        </p:blipFill>
        <p:spPr>
          <a:xfrm>
            <a:off x="10436931" y="196752"/>
            <a:ext cx="1607087" cy="667954"/>
          </a:xfrm>
          <a:prstGeom prst="rect">
            <a:avLst/>
          </a:prstGeom>
        </p:spPr>
      </p:pic>
      <p:grpSp>
        <p:nvGrpSpPr>
          <p:cNvPr id="53" name="Group 96">
            <a:extLst>
              <a:ext uri="{FF2B5EF4-FFF2-40B4-BE49-F238E27FC236}">
                <a16:creationId xmlns:a16="http://schemas.microsoft.com/office/drawing/2014/main" id="{2C9A5130-160C-AD41-98C3-977DAC83E30D}"/>
              </a:ext>
            </a:extLst>
          </p:cNvPr>
          <p:cNvGrpSpPr>
            <a:grpSpLocks noChangeAspect="1"/>
          </p:cNvGrpSpPr>
          <p:nvPr/>
        </p:nvGrpSpPr>
        <p:grpSpPr bwMode="auto">
          <a:xfrm>
            <a:off x="121770" y="125095"/>
            <a:ext cx="1239279" cy="345783"/>
            <a:chOff x="702" y="612"/>
            <a:chExt cx="2892" cy="675"/>
          </a:xfrm>
        </p:grpSpPr>
        <p:sp>
          <p:nvSpPr>
            <p:cNvPr id="56" name="Rectangle 97">
              <a:extLst>
                <a:ext uri="{FF2B5EF4-FFF2-40B4-BE49-F238E27FC236}">
                  <a16:creationId xmlns:a16="http://schemas.microsoft.com/office/drawing/2014/main" id="{F42D7D9B-C9BE-294E-A651-4272627182B0}"/>
                </a:ext>
              </a:extLst>
            </p:cNvPr>
            <p:cNvSpPr>
              <a:spLocks noChangeArrowheads="1"/>
            </p:cNvSpPr>
            <p:nvPr/>
          </p:nvSpPr>
          <p:spPr bwMode="auto">
            <a:xfrm>
              <a:off x="702" y="612"/>
              <a:ext cx="2892" cy="6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ltLang="en-US"/>
            </a:p>
          </p:txBody>
        </p:sp>
        <p:pic>
          <p:nvPicPr>
            <p:cNvPr id="57" name="Picture 98" descr="UMHS_Miller_NEW_300">
              <a:extLst>
                <a:ext uri="{FF2B5EF4-FFF2-40B4-BE49-F238E27FC236}">
                  <a16:creationId xmlns:a16="http://schemas.microsoft.com/office/drawing/2014/main" id="{B51212C5-FF9D-F046-AF39-26E8E7FFD7DB}"/>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39" y="640"/>
              <a:ext cx="2817" cy="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57416706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2350</TotalTime>
  <Words>967</Words>
  <Application>Microsoft Office PowerPoint</Application>
  <PresentationFormat>Widescreen</PresentationFormat>
  <Paragraphs>216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Calibri</vt:lpstr>
      <vt:lpstr>Times New Roman</vt:lpstr>
      <vt:lpstr>1_Office Theme</vt:lpstr>
      <vt:lpstr>PowerPoint Presentation</vt:lpstr>
    </vt:vector>
  </TitlesOfParts>
  <Company>Jackson Health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Balloveras, Katherine Amy</dc:creator>
  <cp:lastModifiedBy>Mattiazzi, Adela</cp:lastModifiedBy>
  <cp:revision>51</cp:revision>
  <cp:lastPrinted>2024-03-18T18:32:54Z</cp:lastPrinted>
  <dcterms:created xsi:type="dcterms:W3CDTF">2024-03-18T12:54:49Z</dcterms:created>
  <dcterms:modified xsi:type="dcterms:W3CDTF">2024-08-28T12:10:37Z</dcterms:modified>
</cp:coreProperties>
</file>