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70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9CAAD"/>
    <a:srgbClr val="00FFFF"/>
    <a:srgbClr val="011A53"/>
    <a:srgbClr val="93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B4C7-D876-47AF-8160-8B657423A9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A874-6489-42A2-B213-152C104818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329" y="508951"/>
            <a:ext cx="8493927" cy="1373954"/>
          </a:xfrm>
          <a:prstGeom prst="rect">
            <a:avLst/>
          </a:prstGeom>
          <a:solidFill>
            <a:srgbClr val="19149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Epitope Matching - The MUST Addition in Donor Selection Algorithm</a:t>
            </a:r>
            <a:endParaRPr lang="en-IN" sz="3600" b="1" dirty="0">
              <a:solidFill>
                <a:prstClr val="white"/>
              </a:solidFill>
              <a:latin typeface="Goudy Old Style" panose="02020502050305020303" pitchFamily="18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33" y="5263376"/>
            <a:ext cx="1017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Dhanashree Rahalkar</a:t>
            </a:r>
            <a:r>
              <a:rPr lang="en-US" baseline="30000" dirty="0">
                <a:solidFill>
                  <a:srgbClr val="FFFF00"/>
                </a:solidFill>
              </a:rPr>
              <a:t>1,2</a:t>
            </a:r>
            <a:r>
              <a:rPr lang="en-US" dirty="0">
                <a:solidFill>
                  <a:srgbClr val="FFFF00"/>
                </a:solidFill>
              </a:rPr>
              <a:t>, Karen Dwyer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Beata Ujvari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Arnab Kapat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Shabari Sarang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Shailaja Gada Saxena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375" y="4691922"/>
            <a:ext cx="985725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The 30</a:t>
            </a:r>
            <a:r>
              <a:rPr lang="en-US" altLang="en-US" sz="2400" b="1" baseline="30000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International Congress of The Transplantation Society (TTS 2024)</a:t>
            </a:r>
            <a:endParaRPr lang="en-US" sz="2400" b="1" dirty="0">
              <a:solidFill>
                <a:srgbClr val="FFFF00"/>
              </a:solidFill>
              <a:latin typeface="Goudy Old Style" panose="02020502050305020303" pitchFamily="18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4075" t="14041" r="28837" b="48523"/>
          <a:stretch>
            <a:fillRect/>
          </a:stretch>
        </p:blipFill>
        <p:spPr>
          <a:xfrm>
            <a:off x="11312405" y="6106886"/>
            <a:ext cx="879595" cy="751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3343"/>
            <a:ext cx="914400" cy="79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2462212"/>
            <a:ext cx="2171700" cy="1933575"/>
          </a:xfrm>
          <a:prstGeom prst="rect">
            <a:avLst/>
          </a:prstGeom>
        </p:spPr>
      </p:pic>
      <p:sp>
        <p:nvSpPr>
          <p:cNvPr id="2" name="Rectangle 11"/>
          <p:cNvSpPr/>
          <p:nvPr/>
        </p:nvSpPr>
        <p:spPr>
          <a:xfrm>
            <a:off x="1149941" y="6339969"/>
            <a:ext cx="9892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This research project has been supported by Deakin University, Australia and Reliance Life Sciences, India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30" y="14748"/>
            <a:ext cx="6211388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 marR="0" indent="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048728"/>
            <a:ext cx="1176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Epitopes </a:t>
            </a:r>
            <a:r>
              <a:rPr lang="en-US" b="1" i="1" dirty="0" smtClean="0">
                <a:solidFill>
                  <a:srgbClr val="FFFF00"/>
                </a:solidFill>
              </a:rPr>
              <a:t>can be private (present </a:t>
            </a:r>
            <a:r>
              <a:rPr lang="en-US" b="1" i="1" dirty="0">
                <a:solidFill>
                  <a:srgbClr val="FFFF00"/>
                </a:solidFill>
              </a:rPr>
              <a:t>on a single </a:t>
            </a:r>
            <a:r>
              <a:rPr lang="en-US" b="1" i="1" dirty="0" smtClean="0">
                <a:solidFill>
                  <a:srgbClr val="FFFF00"/>
                </a:solidFill>
              </a:rPr>
              <a:t>HLA) or public (shared </a:t>
            </a:r>
            <a:r>
              <a:rPr lang="en-US" b="1" i="1" dirty="0">
                <a:solidFill>
                  <a:srgbClr val="FFFF00"/>
                </a:solidFill>
              </a:rPr>
              <a:t>by multiple </a:t>
            </a:r>
            <a:r>
              <a:rPr lang="en-US" b="1" i="1" dirty="0" smtClean="0">
                <a:solidFill>
                  <a:srgbClr val="FFFF00"/>
                </a:solidFill>
              </a:rPr>
              <a:t>HLA antigens)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961" y="1320993"/>
            <a:ext cx="6798410" cy="418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Concerns</a:t>
            </a:r>
            <a:r>
              <a:rPr lang="en-US" sz="2400" b="1" dirty="0">
                <a:solidFill>
                  <a:prstClr val="white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Chronic rejection accounts for 63% of graft failure after the first year post-transplant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 panose="02020502050305020303" pitchFamily="18" charset="0"/>
              <a:cs typeface="Arial" panose="020B0604020202020204" pitchFamily="34" charset="0"/>
            </a:endParaRPr>
          </a:p>
          <a:p>
            <a:pPr marL="342900" marR="0" indent="-3429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Limitations with Current donor selection algorithm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Fails in predicting </a:t>
            </a:r>
            <a:r>
              <a:rPr lang="en-US" sz="2000" b="1" i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de novo</a:t>
            </a: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 DSA formation -  catalyst for chronic rejection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Antibodies are not specific for an HLA antigen but for an epitope present on the HLA molecule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Epitopes  - exposed amino acid(s) at the surface of the HLA molecule, accessible for antibody binding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79012" y="1283307"/>
            <a:ext cx="4928602" cy="3515040"/>
            <a:chOff x="7176314" y="1786303"/>
            <a:chExt cx="5426313" cy="3596952"/>
          </a:xfrm>
        </p:grpSpPr>
        <p:sp>
          <p:nvSpPr>
            <p:cNvPr id="29" name="TextBox 28"/>
            <p:cNvSpPr txBox="1"/>
            <p:nvPr/>
          </p:nvSpPr>
          <p:spPr>
            <a:xfrm>
              <a:off x="11326586" y="3207212"/>
              <a:ext cx="1276041" cy="66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HLA Antigen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176314" y="1786303"/>
              <a:ext cx="4027714" cy="3596952"/>
              <a:chOff x="7304315" y="1630524"/>
              <a:chExt cx="4027714" cy="359695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304315" y="2481942"/>
                <a:ext cx="1208314" cy="661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HLA Epitope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935686" y="1630524"/>
                <a:ext cx="3396343" cy="3596952"/>
                <a:chOff x="7935686" y="1630524"/>
                <a:chExt cx="3396343" cy="359695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402338" y="1630524"/>
                  <a:ext cx="2920237" cy="3596952"/>
                </a:xfrm>
                <a:prstGeom prst="rect">
                  <a:avLst/>
                </a:prstGeom>
              </p:spPr>
            </p:pic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946571" y="2231571"/>
                  <a:ext cx="1349829" cy="46808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7935686" y="2710543"/>
                  <a:ext cx="2024743" cy="152400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935687" y="2710542"/>
                  <a:ext cx="1349827" cy="1524001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8001000" y="2394858"/>
                  <a:ext cx="2340428" cy="315685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ight Brace 29"/>
                <p:cNvSpPr/>
                <p:nvPr/>
              </p:nvSpPr>
              <p:spPr>
                <a:xfrm>
                  <a:off x="11146972" y="1714500"/>
                  <a:ext cx="185057" cy="3429000"/>
                </a:xfrm>
                <a:prstGeom prst="rightBrac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C000"/>
                    </a:solidFill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7609491" y="5181599"/>
            <a:ext cx="438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HLA chain  (pink) with  </a:t>
            </a:r>
            <a:r>
              <a:rPr lang="el-GR" i="1" dirty="0">
                <a:solidFill>
                  <a:schemeClr val="bg1"/>
                </a:solidFill>
              </a:rPr>
              <a:t>β2-</a:t>
            </a:r>
            <a:r>
              <a:rPr lang="en-US" i="1" dirty="0">
                <a:solidFill>
                  <a:schemeClr val="bg1"/>
                </a:solidFill>
              </a:rPr>
              <a:t>microglobulin (blue)showing </a:t>
            </a:r>
            <a:r>
              <a:rPr lang="en-US" i="1" dirty="0" smtClean="0">
                <a:solidFill>
                  <a:schemeClr val="bg1"/>
                </a:solidFill>
              </a:rPr>
              <a:t>epitope or </a:t>
            </a:r>
            <a:r>
              <a:rPr lang="en-US" i="1" dirty="0" err="1" smtClean="0">
                <a:solidFill>
                  <a:schemeClr val="bg1"/>
                </a:solidFill>
              </a:rPr>
              <a:t>eplts</a:t>
            </a:r>
            <a:r>
              <a:rPr lang="en-US" i="1" dirty="0" smtClean="0">
                <a:solidFill>
                  <a:schemeClr val="bg1"/>
                </a:solidFill>
              </a:rPr>
              <a:t> in yellow color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30" y="14748"/>
            <a:ext cx="8113832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Materials, Methods and Ethics Approval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5985668"/>
            <a:ext cx="11761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Algorithm for assessing donor: recipient HLA compatibility at the level of structurally defined HLA targets called ‘</a:t>
            </a:r>
            <a:r>
              <a:rPr lang="en-US" sz="2400" b="1" i="1" dirty="0" err="1">
                <a:solidFill>
                  <a:srgbClr val="FFFF00"/>
                </a:solidFill>
              </a:rPr>
              <a:t>eplets</a:t>
            </a:r>
            <a:r>
              <a:rPr lang="en-US" b="1" i="1" dirty="0">
                <a:solidFill>
                  <a:srgbClr val="FFFF00"/>
                </a:solidFill>
              </a:rPr>
              <a:t>’.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Antibody-verified </a:t>
            </a:r>
            <a:r>
              <a:rPr lang="en-US" b="1" i="1" dirty="0" err="1">
                <a:solidFill>
                  <a:srgbClr val="FFFF00"/>
                </a:solidFill>
              </a:rPr>
              <a:t>eplets</a:t>
            </a:r>
            <a:r>
              <a:rPr lang="en-US" b="1" i="1" dirty="0">
                <a:solidFill>
                  <a:srgbClr val="FFFF00"/>
                </a:solidFill>
              </a:rPr>
              <a:t> are </a:t>
            </a:r>
            <a:r>
              <a:rPr lang="en-US" b="1" i="1" dirty="0" err="1">
                <a:solidFill>
                  <a:srgbClr val="FFFF00"/>
                </a:solidFill>
              </a:rPr>
              <a:t>eplets</a:t>
            </a:r>
            <a:r>
              <a:rPr lang="en-US" b="1" i="1" dirty="0">
                <a:solidFill>
                  <a:srgbClr val="FFFF00"/>
                </a:solidFill>
              </a:rPr>
              <a:t> that have been verified by human monoclonal HLA antibodies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962" y="802984"/>
            <a:ext cx="7759356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HLA Typing</a:t>
            </a:r>
          </a:p>
          <a:p>
            <a:pPr marL="68326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HLA typing using low resolution and high resolution PCR</a:t>
            </a:r>
            <a:endParaRPr lang="en-US" sz="2800" b="1" dirty="0">
              <a:solidFill>
                <a:prstClr val="white"/>
              </a:solidFill>
              <a:latin typeface="Goudy Old Style" panose="02020502050305020303" pitchFamily="18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 err="1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HLAMatchmaker</a:t>
            </a: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To determine non-self </a:t>
            </a:r>
            <a:r>
              <a:rPr lang="en-US" sz="2000" b="1" dirty="0" err="1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eplet</a:t>
            </a: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 by imputing 04 digit typing to the software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 panose="02020502050305020303" pitchFamily="18" charset="0"/>
              <a:cs typeface="Arial" panose="020B0604020202020204" pitchFamily="34" charset="0"/>
            </a:endParaRPr>
          </a:p>
          <a:p>
            <a:pPr marL="342900" marR="0" indent="-3429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Epitope registry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Non-self </a:t>
            </a:r>
            <a:r>
              <a:rPr lang="en-US" sz="2000" b="1" dirty="0" err="1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eplets</a:t>
            </a: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 Database of theoretical and confirmed HLA </a:t>
            </a:r>
            <a:r>
              <a:rPr lang="en-US" sz="2000" b="1" dirty="0" err="1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eplets</a:t>
            </a: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 recognizable by B-Cell receptors. Epitopes that are verified experimentally with specific antibodies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 err="1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Genepop</a:t>
            </a: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&amp; Arlequin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To calculate molecular diversity indices, including allele and haplotype frequencies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576441" y="1334814"/>
            <a:ext cx="3489435" cy="1666265"/>
            <a:chOff x="8303172" y="1240221"/>
            <a:chExt cx="3489435" cy="1666265"/>
          </a:xfrm>
        </p:grpSpPr>
        <p:sp>
          <p:nvSpPr>
            <p:cNvPr id="24" name="Rectangle 23"/>
            <p:cNvSpPr/>
            <p:nvPr/>
          </p:nvSpPr>
          <p:spPr>
            <a:xfrm>
              <a:off x="8303172" y="1240221"/>
              <a:ext cx="3489435" cy="3047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07060" y="1241376"/>
              <a:ext cx="253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Identifying Self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13751"/>
            <a:stretch>
              <a:fillRect/>
            </a:stretch>
          </p:blipFill>
          <p:spPr>
            <a:xfrm>
              <a:off x="8324255" y="1534885"/>
              <a:ext cx="3450187" cy="13716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25465" y="2474809"/>
              <a:ext cx="95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MHC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91454" y="3429000"/>
            <a:ext cx="3520967" cy="1769584"/>
            <a:chOff x="8496861" y="3429000"/>
            <a:chExt cx="3520967" cy="1769584"/>
          </a:xfrm>
        </p:grpSpPr>
        <p:sp>
          <p:nvSpPr>
            <p:cNvPr id="25" name="Rectangle 24"/>
            <p:cNvSpPr/>
            <p:nvPr/>
          </p:nvSpPr>
          <p:spPr>
            <a:xfrm>
              <a:off x="8496861" y="3429000"/>
              <a:ext cx="3520967" cy="331078"/>
            </a:xfrm>
            <a:prstGeom prst="rect">
              <a:avLst/>
            </a:prstGeom>
            <a:solidFill>
              <a:srgbClr val="F9CA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8240" y="3429000"/>
              <a:ext cx="2091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Identifying Non-Self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0086" y="3755571"/>
              <a:ext cx="3486857" cy="14430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15397" y="4770944"/>
              <a:ext cx="95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MHC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2569" y="4941547"/>
            <a:ext cx="7987955" cy="110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Ethics Approval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Approved by Deakin University Human Research Ethics Committee Ref No: 2018-330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30" y="14748"/>
            <a:ext cx="6211388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Results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048728"/>
            <a:ext cx="1176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Number of </a:t>
            </a:r>
            <a:r>
              <a:rPr lang="en-US" b="1" i="1" dirty="0" err="1">
                <a:solidFill>
                  <a:srgbClr val="FFFF00"/>
                </a:solidFill>
              </a:rPr>
              <a:t>epiopte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mis</a:t>
            </a:r>
            <a:r>
              <a:rPr lang="en-US" b="1" i="1" dirty="0">
                <a:solidFill>
                  <a:srgbClr val="FFFF00"/>
                </a:solidFill>
              </a:rPr>
              <a:t>-matches between donor and recipient ‘the predictor of transplant outcomes’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-5332" y="5008207"/>
            <a:ext cx="6873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C4d negative (n=62) patients there were an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5.58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eplets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while in C4d positive (n=29) patients there is an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9.55 </a:t>
            </a:r>
          </a:p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eplets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p &lt;0.0001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1889" y="872388"/>
            <a:ext cx="611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Study Of </a:t>
            </a:r>
            <a:r>
              <a:rPr lang="en-US" sz="2000" b="1" dirty="0" err="1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Eplet</a:t>
            </a:r>
            <a:r>
              <a:rPr lang="en-US" sz="20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Mismatched Loads Against Biopsy Findings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7139" y="1561053"/>
            <a:ext cx="4793972" cy="3229232"/>
            <a:chOff x="6727015" y="1382377"/>
            <a:chExt cx="4793972" cy="32292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9172" y="1382377"/>
              <a:ext cx="4741815" cy="322923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5568994" y="2629468"/>
              <a:ext cx="2623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Average Antibody Verified </a:t>
              </a:r>
              <a:r>
                <a:rPr lang="en-US" sz="1400" b="1" i="1" dirty="0" err="1"/>
                <a:t>Eplets</a:t>
              </a:r>
              <a:r>
                <a:rPr lang="en-US" sz="1400" b="1" i="1" dirty="0"/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46124" y="3993930"/>
              <a:ext cx="162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C4d  Negative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32730" y="4041226"/>
              <a:ext cx="162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C4d  Positive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t="27843" r="27704"/>
          <a:stretch>
            <a:fillRect/>
          </a:stretch>
        </p:blipFill>
        <p:spPr>
          <a:xfrm>
            <a:off x="6400797" y="1555531"/>
            <a:ext cx="4740165" cy="323718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295696" y="867135"/>
            <a:ext cx="559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FFFF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Study Of HLA Haplotype Frequency In Indian Population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41264" y="5034485"/>
            <a:ext cx="552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Molecular diversity for HLA-A,B,DRB1 alleles  (n=16900) for 13 states of India using Arlequin shows standard deviation of 0.020 indicating high polymorphism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29" y="14748"/>
            <a:ext cx="7535763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Practical Application: Case Study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048728"/>
            <a:ext cx="1176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MFI for Single bead antigen assay is exhibited against corresponding donor antigen in light green color and shows negative expression for  donor specific antigens</a:t>
            </a:r>
            <a:endParaRPr lang="en-US" b="1" i="1" dirty="0">
              <a:solidFill>
                <a:srgbClr val="FFFF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55179"/>
              </p:ext>
            </p:extLst>
          </p:nvPr>
        </p:nvGraphicFramePr>
        <p:xfrm>
          <a:off x="191071" y="731458"/>
          <a:ext cx="11706639" cy="1964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5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5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R/D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A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A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HLAB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HLAB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DRB1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DRB1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DQB1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HLA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DQB1</a:t>
                      </a:r>
                    </a:p>
                  </a:txBody>
                  <a:tcPr marT="45706" marB="4570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6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Recipient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Daughter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02:01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38:01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15:01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02:01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Donor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Mother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66FF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(MFI 584)</a:t>
                      </a:r>
                      <a:endParaRPr lang="en-IN" sz="1800" b="1" kern="1200" dirty="0">
                        <a:solidFill>
                          <a:srgbClr val="66FF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57:01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66FF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(MFI 245</a:t>
                      </a:r>
                      <a:r>
                        <a:rPr lang="en-IN" sz="1800" b="1" kern="1200" dirty="0">
                          <a:solidFill>
                            <a:srgbClr val="FF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rgbClr val="FF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66FF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(MFI 764)</a:t>
                      </a:r>
                      <a:endParaRPr lang="en-US" sz="1800" b="1" kern="1200" dirty="0">
                        <a:solidFill>
                          <a:srgbClr val="66FF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66FF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(MFI 584)</a:t>
                      </a:r>
                      <a:endParaRPr lang="en-IN" sz="1800" b="1" kern="1200" dirty="0">
                        <a:solidFill>
                          <a:srgbClr val="66FF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30:01</a:t>
                      </a:r>
                      <a:endParaRPr lang="en-US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61006"/>
              </p:ext>
            </p:extLst>
          </p:nvPr>
        </p:nvGraphicFramePr>
        <p:xfrm>
          <a:off x="3557755" y="2924860"/>
          <a:ext cx="3147849" cy="29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0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SAB profile Class II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MFI</a:t>
                      </a:r>
                    </a:p>
                  </a:txBody>
                  <a:tcPr marT="45706" marB="4570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DRB1*16:02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6618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DRB1*01:02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2330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DRB1*13:01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2119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DRB1*01:01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1252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DRB1*16:02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6618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DRB1*01:02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2330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3804743" y="5475883"/>
            <a:ext cx="2837793" cy="441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41020" y="3573518"/>
            <a:ext cx="4014952" cy="5255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No Donor Specific antibodies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46275" y="4734898"/>
            <a:ext cx="4014952" cy="5255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Transplant Done</a:t>
            </a:r>
            <a:endParaRPr lang="en-US" b="1" i="1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648497" y="4193627"/>
            <a:ext cx="10511" cy="44143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79519"/>
              </p:ext>
            </p:extLst>
          </p:nvPr>
        </p:nvGraphicFramePr>
        <p:xfrm>
          <a:off x="599087" y="2913970"/>
          <a:ext cx="2963918" cy="289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SAB profile Class I</a:t>
                      </a:r>
                    </a:p>
                  </a:txBody>
                  <a:tcPr marT="45706" marB="457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MFI</a:t>
                      </a:r>
                    </a:p>
                  </a:txBody>
                  <a:tcPr marT="45706" marB="4570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B*15:02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19203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B*15:12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18978.5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B*50:01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18921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B*27:08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18647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B*15:01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18577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B*07:02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18224</a:t>
                      </a:r>
                    </a:p>
                  </a:txBody>
                  <a:tcPr marL="6350" marR="6350" marT="634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578068" y="5391801"/>
            <a:ext cx="2837793" cy="47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6895" y="3204341"/>
            <a:ext cx="2837793" cy="449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29" y="14748"/>
            <a:ext cx="7535763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Practical Application: Case Study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048728"/>
            <a:ext cx="1176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Understating of Structural characteristics of epitope is the new beginning…………..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3" name="Explosion 1 42"/>
          <p:cNvSpPr/>
          <p:nvPr/>
        </p:nvSpPr>
        <p:spPr>
          <a:xfrm>
            <a:off x="105114" y="725221"/>
            <a:ext cx="3279220" cy="2596048"/>
          </a:xfrm>
          <a:prstGeom prst="irregularSeal1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Haplotmatched</a:t>
            </a:r>
            <a:r>
              <a:rPr lang="en-US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No </a:t>
            </a:r>
            <a:r>
              <a:rPr lang="en-US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donor specific antibodies</a:t>
            </a:r>
            <a:endParaRPr lang="en-US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822" y="1484587"/>
            <a:ext cx="176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Rejection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68414" y="2049517"/>
            <a:ext cx="1587062" cy="1051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252249" y="3576144"/>
            <a:ext cx="6032938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B*15:02 shares epitope (44RMA) with donor specific B*57:01  antigen  showing MFI 19203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B*07:02 shares epitope (69AA) with donor specific B*57:01  antigen  showing MFI 18224</a:t>
            </a:r>
          </a:p>
          <a:p>
            <a:pPr marL="68326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DRB1*01:02, shares epitope (13FE) with donor specific DRB1*10:01   antigen  showing MFI 2330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07876" y="1074683"/>
            <a:ext cx="1776247" cy="18366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204842" y="2086310"/>
            <a:ext cx="1524000" cy="1050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41478" y="1458311"/>
            <a:ext cx="117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Why?</a:t>
            </a:r>
            <a:endParaRPr lang="en-US" sz="2800" b="1" i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7981" y="3993553"/>
            <a:ext cx="402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HLA antibodies are primary cause of transplant rejection; they recognize epitopes that can be structurally defined </a:t>
            </a:r>
          </a:p>
        </p:txBody>
      </p:sp>
      <p:sp>
        <p:nvSpPr>
          <p:cNvPr id="35" name="Oval 34"/>
          <p:cNvSpPr/>
          <p:nvPr/>
        </p:nvSpPr>
        <p:spPr>
          <a:xfrm>
            <a:off x="8975834" y="620109"/>
            <a:ext cx="2154621" cy="295340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Epitope sharing between donor specific antigens and antigens against which recipient  pre-formed </a:t>
            </a:r>
            <a:r>
              <a:rPr lang="en-US" sz="16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83630" y="14748"/>
            <a:ext cx="6211388" cy="5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rgbClr val="002060"/>
                </a:solidFill>
                <a:latin typeface="Goudy Old Style" panose="020205020503050203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pPr marR="0" indent="0" fontAlgn="auto">
              <a:spcAft>
                <a:spcPts val="0"/>
              </a:spcAft>
              <a:buClrTx/>
              <a:buSzTx/>
              <a:defRPr/>
            </a:pPr>
            <a:r>
              <a:rPr lang="en-US" sz="3600" dirty="0">
                <a:solidFill>
                  <a:srgbClr val="FFFF00"/>
                </a:solidFill>
                <a:ea typeface="Segoe UI Emoji" panose="020B0502040204020203" pitchFamily="34" charset="0"/>
              </a:rPr>
              <a:t>Conclusion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048" y="671870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95090"/>
            <a:ext cx="8555421" cy="163016"/>
          </a:xfrm>
          <a:prstGeom prst="rect">
            <a:avLst/>
          </a:prstGeom>
          <a:solidFill>
            <a:srgbClr val="931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555421" y="6695090"/>
            <a:ext cx="3636579" cy="163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15" y="5995359"/>
            <a:ext cx="11839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048728"/>
            <a:ext cx="1176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‘Epitope matching’ the MUST addition in donor selection algorithms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263" y="1166842"/>
            <a:ext cx="11397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Number of antibody verified </a:t>
            </a:r>
            <a:r>
              <a:rPr lang="en-US" sz="2400" b="1" dirty="0" err="1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eplets</a:t>
            </a:r>
            <a:r>
              <a:rPr lang="en-US" sz="2400" b="1" dirty="0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correlated with biopsy findings forC4D analysis</a:t>
            </a:r>
          </a:p>
          <a:p>
            <a:pPr marL="342900" lvl="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HLA is highly polymorphic in India</a:t>
            </a:r>
          </a:p>
          <a:p>
            <a:pPr marL="342900" lvl="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Epitope matching can identify 'unacceptable mismatches’ which may lead to rejection and de novo donor specific development. </a:t>
            </a:r>
          </a:p>
          <a:p>
            <a:pPr marL="342900" lvl="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Therefore , epitope matching may be an effective tool  for reducing chronic antibody mediated rejection and improving long term graft outcomes.</a:t>
            </a:r>
            <a:endParaRPr lang="en-US" sz="2000" b="1" i="1" dirty="0">
              <a:solidFill>
                <a:schemeClr val="bg1"/>
              </a:solidFill>
              <a:latin typeface="Goudy Old Style" panose="02020502050305020303" pitchFamily="18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66" y="2563397"/>
            <a:ext cx="1881352" cy="163498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71" y="2264158"/>
            <a:ext cx="2329684" cy="23296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39" y="4359182"/>
            <a:ext cx="75161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</a:pP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Affiliations</a:t>
            </a:r>
          </a:p>
          <a:p>
            <a:pPr indent="-457200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Deakin University, Melbourne, Australia</a:t>
            </a:r>
          </a:p>
          <a:p>
            <a:pPr indent="-457200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Reliance Life Sciences, Navi Mumbai, India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7249" y="5768471"/>
            <a:ext cx="780521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</a:pPr>
            <a:r>
              <a:rPr lang="en-US" altLang="en-US" sz="2400" b="1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b="1" u="sng" dirty="0">
                <a:solidFill>
                  <a:srgbClr val="FFFF00"/>
                </a:solidFill>
                <a:latin typeface="Goudy Old Style" panose="02020502050305020303" pitchFamily="18" charset="0"/>
                <a:ea typeface="Segoe UI Emoji" panose="020B0502040204020203" pitchFamily="34" charset="0"/>
                <a:cs typeface="Segoe UI" panose="020B0502040204020203" pitchFamily="34" charset="0"/>
              </a:rPr>
              <a:t>drahalkar@deakin.edu.au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897" b="10414"/>
          <a:stretch>
            <a:fillRect/>
          </a:stretch>
        </p:blipFill>
        <p:spPr>
          <a:xfrm>
            <a:off x="8138926" y="2632562"/>
            <a:ext cx="1898453" cy="159287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688</Words>
  <Application>Microsoft Office PowerPoint</Application>
  <PresentationFormat>Widescreen</PresentationFormat>
  <Paragraphs>130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Goudy Old Style</vt:lpstr>
      <vt:lpstr>Segoe UI</vt:lpstr>
      <vt:lpstr>Segoe UI Emoji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Dhanashree Rahalkar (Relbio)</dc:creator>
  <cp:lastModifiedBy>Dhanashree Rahalkar (Relbio)</cp:lastModifiedBy>
  <cp:revision>89</cp:revision>
  <dcterms:created xsi:type="dcterms:W3CDTF">2024-08-16T18:21:00Z</dcterms:created>
  <dcterms:modified xsi:type="dcterms:W3CDTF">2024-08-29T19:44:19Z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12EFACEECF46422894983631C8304EA6_12</vt:lpwstr>
  </property>
  <property fmtid="{D5CDD505-2E9C-101B-9397-08002B2CF9AE}" pid="3" name="KSOProductBuildVer">
    <vt:lpwstr>1033-12.2.0.17562</vt:lpwstr>
  </property>
</Properties>
</file>